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3.xml" ContentType="application/vnd.openxmlformats-officedocument.presentationml.slide+xml"/>
  <Override PartName="/ppt/slides/slide14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Default Extension="tiff" ContentType="image/tiff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ldMasterIdLst>
    <p:sldMasterId id="2147483651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64" r:id="rId10"/>
    <p:sldId id="275" r:id="rId11"/>
    <p:sldId id="265" r:id="rId12"/>
    <p:sldId id="266" r:id="rId13"/>
    <p:sldId id="279" r:id="rId14"/>
    <p:sldId id="267" r:id="rId15"/>
    <p:sldId id="276" r:id="rId16"/>
    <p:sldId id="277" r:id="rId17"/>
    <p:sldId id="268" r:id="rId18"/>
    <p:sldId id="278" r:id="rId19"/>
    <p:sldId id="271" r:id="rId20"/>
    <p:sldId id="280" r:id="rId21"/>
    <p:sldId id="273" r:id="rId22"/>
  </p:sldIdLst>
  <p:sldSz cx="9144000" cy="6858000" type="screen4x3"/>
  <p:notesSz cx="6858000" cy="9144000"/>
  <p:defaultTextStyle>
    <a:lvl1pPr>
      <a:defRPr sz="2400">
        <a:latin typeface="+mn-lt"/>
        <a:ea typeface="+mn-ea"/>
        <a:cs typeface="+mn-cs"/>
        <a:sym typeface="Helvetica"/>
      </a:defRPr>
    </a:lvl1pPr>
    <a:lvl2pPr>
      <a:defRPr sz="2400">
        <a:latin typeface="+mn-lt"/>
        <a:ea typeface="+mn-ea"/>
        <a:cs typeface="+mn-cs"/>
        <a:sym typeface="Helvetica"/>
      </a:defRPr>
    </a:lvl2pPr>
    <a:lvl3pPr>
      <a:defRPr sz="2400">
        <a:latin typeface="+mn-lt"/>
        <a:ea typeface="+mn-ea"/>
        <a:cs typeface="+mn-cs"/>
        <a:sym typeface="Helvetica"/>
      </a:defRPr>
    </a:lvl3pPr>
    <a:lvl4pPr>
      <a:defRPr sz="2400">
        <a:latin typeface="+mn-lt"/>
        <a:ea typeface="+mn-ea"/>
        <a:cs typeface="+mn-cs"/>
        <a:sym typeface="Helvetica"/>
      </a:defRPr>
    </a:lvl4pPr>
    <a:lvl5pPr>
      <a:defRPr sz="2400">
        <a:latin typeface="+mn-lt"/>
        <a:ea typeface="+mn-ea"/>
        <a:cs typeface="+mn-cs"/>
        <a:sym typeface="Helvetica"/>
      </a:defRPr>
    </a:lvl5pPr>
    <a:lvl6pPr>
      <a:defRPr sz="2400">
        <a:latin typeface="+mn-lt"/>
        <a:ea typeface="+mn-ea"/>
        <a:cs typeface="+mn-cs"/>
        <a:sym typeface="Helvetica"/>
      </a:defRPr>
    </a:lvl6pPr>
    <a:lvl7pPr>
      <a:defRPr sz="2400">
        <a:latin typeface="+mn-lt"/>
        <a:ea typeface="+mn-ea"/>
        <a:cs typeface="+mn-cs"/>
        <a:sym typeface="Helvetica"/>
      </a:defRPr>
    </a:lvl7pPr>
    <a:lvl8pPr>
      <a:defRPr sz="2400">
        <a:latin typeface="+mn-lt"/>
        <a:ea typeface="+mn-ea"/>
        <a:cs typeface="+mn-cs"/>
        <a:sym typeface="Helvetica"/>
      </a:defRPr>
    </a:lvl8pPr>
    <a:lvl9pPr>
      <a:defRPr sz="2400">
        <a:latin typeface="+mn-lt"/>
        <a:ea typeface="+mn-ea"/>
        <a:cs typeface="+mn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F5E1"/>
          </a:solidFill>
        </a:fill>
      </a:tcStyle>
    </a:wholeTbl>
    <a:band2H>
      <a:tcTxStyle/>
      <a:tcStyle>
        <a:tcBdr/>
        <a:fill>
          <a:solidFill>
            <a:srgbClr val="E6FAF1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E4A8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E4A8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E4A8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6E7CA"/>
          </a:solidFill>
        </a:fill>
      </a:tcStyle>
    </a:wholeTbl>
    <a:band2H>
      <a:tcTxStyle/>
      <a:tcStyle>
        <a:tcBdr/>
        <a:fill>
          <a:solidFill>
            <a:srgbClr val="FAF3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BC01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BC01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BC01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E4A8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E4A8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0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24" name="Shape 2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spcBef>
                <a:spcPts val="400"/>
              </a:spcBef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200"/>
              <a:t>A little background about myself.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4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/>
          </a:p>
        </p:txBody>
      </p:sp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smtClean="0">
                <a:solidFill>
                  <a:srgbClr val="333399"/>
                </a:solidFill>
              </a:rPr>
              <a:t>Click to edit Master title style</a:t>
            </a:r>
            <a:endParaRPr sz="4400">
              <a:solidFill>
                <a:srgbClr val="333399"/>
              </a:solidFill>
            </a:endParaRPr>
          </a:p>
        </p:txBody>
      </p:sp>
      <p:sp>
        <p:nvSpPr>
          <p:cNvPr id="13" name="Shape 1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200" smtClean="0"/>
              <a:t>Click to edit Master text styles</a:t>
            </a:r>
          </a:p>
          <a:p>
            <a:pPr lvl="1">
              <a:defRPr sz="1800"/>
            </a:pPr>
            <a:r>
              <a:rPr lang="en-US" sz="3200" smtClean="0"/>
              <a:t>Second level</a:t>
            </a:r>
          </a:p>
          <a:p>
            <a:pPr lvl="2">
              <a:defRPr sz="1800"/>
            </a:pPr>
            <a:r>
              <a:rPr lang="en-US" sz="3200" smtClean="0"/>
              <a:t>Third level</a:t>
            </a:r>
          </a:p>
          <a:p>
            <a:pPr lvl="3">
              <a:defRPr sz="1800"/>
            </a:pPr>
            <a:r>
              <a:rPr lang="en-US" sz="3200" smtClean="0"/>
              <a:t>Fourth level</a:t>
            </a:r>
          </a:p>
          <a:p>
            <a:pPr lvl="4">
              <a:defRPr sz="1800"/>
            </a:pPr>
            <a:r>
              <a:rPr lang="en-US" sz="3200" smtClean="0"/>
              <a:t>Fifth level</a:t>
            </a:r>
            <a:endParaRPr sz="320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x">
  <p:cSld name="1_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xfrm>
            <a:off x="6858000" y="6398259"/>
            <a:ext cx="1905000" cy="3073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/>
          </a:p>
        </p:txBody>
      </p:sp>
      <p:pic>
        <p:nvPicPr>
          <p:cNvPr id="16" name="image1.t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48240" y="76200"/>
            <a:ext cx="1267522" cy="583059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image2.ti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8900" y="63458"/>
            <a:ext cx="910920" cy="60849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" name="Group 20"/>
          <p:cNvGrpSpPr/>
          <p:nvPr/>
        </p:nvGrpSpPr>
        <p:grpSpPr>
          <a:xfrm>
            <a:off x="382586" y="701675"/>
            <a:ext cx="8542539" cy="31750"/>
            <a:chOff x="0" y="0"/>
            <a:chExt cx="8542538" cy="31750"/>
          </a:xfrm>
        </p:grpSpPr>
        <p:sp>
          <p:nvSpPr>
            <p:cNvPr id="18" name="Shape 18"/>
            <p:cNvSpPr/>
            <p:nvPr/>
          </p:nvSpPr>
          <p:spPr>
            <a:xfrm>
              <a:off x="-1" y="0"/>
              <a:ext cx="8542539" cy="31750"/>
            </a:xfrm>
            <a:prstGeom prst="rect">
              <a:avLst/>
            </a:prstGeom>
            <a:blipFill rotWithShape="1">
              <a:blip r:embed="rId4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-1" y="0"/>
              <a:ext cx="8542539" cy="31750"/>
            </a:xfrm>
            <a:prstGeom prst="rect">
              <a:avLst/>
            </a:prstGeom>
            <a:noFill/>
            <a:ln w="12700" cap="flat">
              <a:solidFill>
                <a:srgbClr val="A4EACA">
                  <a:alpha val="8093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</p:grp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168400" y="0"/>
            <a:ext cx="6177409" cy="681038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smtClean="0">
                <a:solidFill>
                  <a:srgbClr val="333399"/>
                </a:solidFill>
              </a:rPr>
              <a:t>Click to edit Master title style</a:t>
            </a:r>
            <a:endParaRPr sz="4400">
              <a:solidFill>
                <a:srgbClr val="333399"/>
              </a:solidFill>
            </a:endParaRP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457200" y="1003300"/>
            <a:ext cx="8229600" cy="58547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200" smtClean="0"/>
              <a:t>Click to edit Master text styles</a:t>
            </a:r>
          </a:p>
          <a:p>
            <a:pPr lvl="1">
              <a:defRPr sz="1800"/>
            </a:pPr>
            <a:r>
              <a:rPr lang="en-US" sz="3200" smtClean="0"/>
              <a:t>Second level</a:t>
            </a:r>
          </a:p>
          <a:p>
            <a:pPr lvl="2">
              <a:defRPr sz="1800"/>
            </a:pPr>
            <a:r>
              <a:rPr lang="en-US" sz="3200" smtClean="0"/>
              <a:t>Third level</a:t>
            </a:r>
          </a:p>
          <a:p>
            <a:pPr lvl="3">
              <a:defRPr sz="1800"/>
            </a:pPr>
            <a:r>
              <a:rPr lang="en-US" sz="3200" smtClean="0"/>
              <a:t>Fourth level</a:t>
            </a:r>
          </a:p>
          <a:p>
            <a:pPr lvl="4">
              <a:defRPr sz="1800"/>
            </a:pPr>
            <a:r>
              <a:rPr lang="en-US" sz="3200" smtClean="0"/>
              <a:t>Fifth level</a:t>
            </a:r>
            <a:endParaRPr sz="320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5" Type="http://schemas.openxmlformats.org/officeDocument/2006/relationships/image" Target="../media/image2.tiff"/><Relationship Id="rId6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382586" y="701675"/>
            <a:ext cx="8542539" cy="31750"/>
            <a:chOff x="0" y="0"/>
            <a:chExt cx="8542538" cy="31750"/>
          </a:xfrm>
        </p:grpSpPr>
        <p:sp>
          <p:nvSpPr>
            <p:cNvPr id="2" name="Shape 2"/>
            <p:cNvSpPr/>
            <p:nvPr/>
          </p:nvSpPr>
          <p:spPr>
            <a:xfrm>
              <a:off x="-1" y="0"/>
              <a:ext cx="8542539" cy="31750"/>
            </a:xfrm>
            <a:prstGeom prst="rect">
              <a:avLst/>
            </a:prstGeom>
            <a:blipFill rotWithShape="1">
              <a:blip r:embed="rId4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3" name="Shape 3"/>
            <p:cNvSpPr/>
            <p:nvPr/>
          </p:nvSpPr>
          <p:spPr>
            <a:xfrm>
              <a:off x="-1" y="0"/>
              <a:ext cx="8542539" cy="31750"/>
            </a:xfrm>
            <a:prstGeom prst="rect">
              <a:avLst/>
            </a:prstGeom>
            <a:noFill/>
            <a:ln w="12700" cap="flat">
              <a:solidFill>
                <a:srgbClr val="A4EACA">
                  <a:alpha val="8093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</p:grpSp>
      <p:pic>
        <p:nvPicPr>
          <p:cNvPr id="5" name="image1.ti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989441" y="111229"/>
            <a:ext cx="1115221" cy="513003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2.ti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8900" y="63458"/>
            <a:ext cx="910920" cy="608495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7"/>
          <p:cNvSpPr>
            <a:spLocks noGrp="1"/>
          </p:cNvSpPr>
          <p:nvPr>
            <p:ph type="sldNum" sz="quarter" idx="2"/>
          </p:nvPr>
        </p:nvSpPr>
        <p:spPr>
          <a:xfrm>
            <a:off x="6781800" y="6474459"/>
            <a:ext cx="1905000" cy="307337"/>
          </a:xfrm>
          <a:prstGeom prst="rect">
            <a:avLst/>
          </a:prstGeom>
          <a:ln w="12700">
            <a:miter lim="400000"/>
          </a:ln>
        </p:spPr>
        <p:txBody>
          <a:bodyPr lIns="45718" tIns="45718" rIns="45718" bIns="45718" anchor="b">
            <a:spAutoFit/>
          </a:bodyPr>
          <a:lstStyle>
            <a:lvl1pPr algn="r" defTabSz="457200">
              <a:defRPr sz="14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/>
          </a:p>
        </p:txBody>
      </p:sp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133961" y="-7839"/>
            <a:ext cx="6975338" cy="773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45718" tIns="45718" rIns="45718" bIns="45718"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333399"/>
                </a:solidFill>
              </a:rPr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457200" y="1028700"/>
            <a:ext cx="8229600" cy="5829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45718" tIns="45718" rIns="45718" bIns="45718"/>
          <a:lstStyle/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ransition spd="med"/>
  <p:txStyles>
    <p:titleStyle>
      <a:lvl1pPr eaLnBrk="1" hangingPunct="1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1pPr>
      <a:lvl2pPr eaLnBrk="1" hangingPunct="1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2pPr>
      <a:lvl3pPr eaLnBrk="1" hangingPunct="1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3pPr>
      <a:lvl4pPr eaLnBrk="1" hangingPunct="1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4pPr>
      <a:lvl5pPr eaLnBrk="1" hangingPunct="1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5pPr>
      <a:lvl6pPr eaLnBrk="1" hangingPunct="1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6pPr>
      <a:lvl7pPr eaLnBrk="1" hangingPunct="1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7pPr>
      <a:lvl8pPr eaLnBrk="1" hangingPunct="1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8pPr>
      <a:lvl9pPr eaLnBrk="1" hangingPunct="1">
        <a:defRPr sz="4400">
          <a:solidFill>
            <a:srgbClr val="333399"/>
          </a:solidFill>
          <a:latin typeface="Tahoma"/>
          <a:ea typeface="Tahoma"/>
          <a:cs typeface="Tahoma"/>
          <a:sym typeface="Tahoma"/>
        </a:defRPr>
      </a:lvl9pPr>
    </p:titleStyle>
    <p:bodyStyle>
      <a:lvl1pPr marL="342900" indent="-342900" eaLnBrk="1" hangingPunct="1">
        <a:spcBef>
          <a:spcPts val="700"/>
        </a:spcBef>
        <a:buClr>
          <a:srgbClr val="3333CC"/>
        </a:buClr>
        <a:buSzPct val="60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1pPr>
      <a:lvl2pPr marL="783771" indent="-326571" eaLnBrk="1" hangingPunct="1">
        <a:spcBef>
          <a:spcPts val="700"/>
        </a:spcBef>
        <a:buClr>
          <a:srgbClr val="3333CC"/>
        </a:buClr>
        <a:buSzPct val="55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2pPr>
      <a:lvl3pPr marL="1219200" indent="-304800" eaLnBrk="1" hangingPunct="1">
        <a:spcBef>
          <a:spcPts val="700"/>
        </a:spcBef>
        <a:buClr>
          <a:srgbClr val="3333CC"/>
        </a:buClr>
        <a:buSzPct val="50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3pPr>
      <a:lvl4pPr marL="1737360" indent="-365760" eaLnBrk="1" hangingPunct="1">
        <a:spcBef>
          <a:spcPts val="700"/>
        </a:spcBef>
        <a:buClr>
          <a:srgbClr val="3333CC"/>
        </a:buClr>
        <a:buSzPct val="55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4pPr>
      <a:lvl5pPr marL="2235200" indent="-406400" eaLnBrk="1" hangingPunct="1">
        <a:spcBef>
          <a:spcPts val="700"/>
        </a:spcBef>
        <a:buClr>
          <a:srgbClr val="3333CC"/>
        </a:buClr>
        <a:buSzPct val="50000"/>
        <a:buFont typeface="Wingdings"/>
        <a:buChar char="■"/>
        <a:defRPr sz="3200">
          <a:latin typeface="Tahoma"/>
          <a:ea typeface="Tahoma"/>
          <a:cs typeface="Tahoma"/>
          <a:sym typeface="Tahoma"/>
        </a:defRPr>
      </a:lvl5pPr>
      <a:lvl6pPr marL="2692400" indent="-406400" eaLnBrk="1" hangingPunct="1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6pPr>
      <a:lvl7pPr marL="3149600" indent="-406400" eaLnBrk="1" hangingPunct="1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7pPr>
      <a:lvl8pPr marL="3606800" indent="-406400" eaLnBrk="1" hangingPunct="1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8pPr>
      <a:lvl9pPr marL="4064000" indent="-406400" eaLnBrk="1" hangingPunct="1">
        <a:spcBef>
          <a:spcPts val="700"/>
        </a:spcBef>
        <a:buClr>
          <a:srgbClr val="3333CC"/>
        </a:buClr>
        <a:buSzPct val="50000"/>
        <a:buFont typeface="Wingdings"/>
        <a:buChar char="•"/>
        <a:defRPr sz="3200">
          <a:latin typeface="Tahoma"/>
          <a:ea typeface="Tahoma"/>
          <a:cs typeface="Tahoma"/>
          <a:sym typeface="Tahoma"/>
        </a:defRPr>
      </a:lvl9pPr>
    </p:bodyStyle>
    <p:otherStyle>
      <a:lvl1pPr algn="r" defTabSz="457200" eaLnBrk="1" hangingPunct="1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1pPr>
      <a:lvl2pPr algn="r" defTabSz="457200" eaLnBrk="1" hangingPunct="1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2pPr>
      <a:lvl3pPr algn="r" defTabSz="457200" eaLnBrk="1" hangingPunct="1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3pPr>
      <a:lvl4pPr algn="r" defTabSz="457200" eaLnBrk="1" hangingPunct="1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4pPr>
      <a:lvl5pPr algn="r" defTabSz="457200" eaLnBrk="1" hangingPunct="1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5pPr>
      <a:lvl6pPr algn="r" defTabSz="457200" eaLnBrk="1" hangingPunct="1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6pPr>
      <a:lvl7pPr algn="r" defTabSz="457200" eaLnBrk="1" hangingPunct="1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7pPr>
      <a:lvl8pPr algn="r" defTabSz="457200" eaLnBrk="1" hangingPunct="1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8pPr>
      <a:lvl9pPr algn="r" defTabSz="457200" eaLnBrk="1" hangingPunct="1">
        <a:defRPr sz="1400">
          <a:solidFill>
            <a:schemeClr val="tx1"/>
          </a:solidFill>
          <a:latin typeface="+mn-lt"/>
          <a:ea typeface="+mn-ea"/>
          <a:cs typeface="+mn-cs"/>
          <a:sym typeface="Tahom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tiff"/><Relationship Id="rId5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tiff"/><Relationship Id="rId5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tiff"/><Relationship Id="rId5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8"/>
          <p:cNvGrpSpPr/>
          <p:nvPr/>
        </p:nvGrpSpPr>
        <p:grpSpPr>
          <a:xfrm>
            <a:off x="382586" y="701675"/>
            <a:ext cx="8542539" cy="31750"/>
            <a:chOff x="0" y="0"/>
            <a:chExt cx="8542538" cy="31750"/>
          </a:xfrm>
        </p:grpSpPr>
        <p:sp>
          <p:nvSpPr>
            <p:cNvPr id="26" name="Shape 26"/>
            <p:cNvSpPr/>
            <p:nvPr/>
          </p:nvSpPr>
          <p:spPr>
            <a:xfrm>
              <a:off x="-1" y="0"/>
              <a:ext cx="8542539" cy="31750"/>
            </a:xfrm>
            <a:prstGeom prst="rect">
              <a:avLst/>
            </a:prstGeom>
            <a:blipFill rotWithShape="1">
              <a:blip r:embed="rId3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x="-1" y="0"/>
              <a:ext cx="8542539" cy="31750"/>
            </a:xfrm>
            <a:prstGeom prst="rect">
              <a:avLst/>
            </a:prstGeom>
            <a:noFill/>
            <a:ln w="12700" cap="flat">
              <a:solidFill>
                <a:srgbClr val="A4EACA">
                  <a:alpha val="8093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</p:grpSp>
      <p:pic>
        <p:nvPicPr>
          <p:cNvPr id="29" name="image1.ti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989441" y="111229"/>
            <a:ext cx="1115221" cy="513003"/>
          </a:xfrm>
          <a:prstGeom prst="rect">
            <a:avLst/>
          </a:prstGeom>
          <a:ln w="12700">
            <a:miter lim="400000"/>
          </a:ln>
        </p:spPr>
      </p:pic>
      <p:pic>
        <p:nvPicPr>
          <p:cNvPr id="30" name="image2.ti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8900" y="63458"/>
            <a:ext cx="910920" cy="608495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1166185" y="1922559"/>
            <a:ext cx="7454873" cy="773771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 dirty="0" smtClean="0">
                <a:solidFill>
                  <a:srgbClr val="333399"/>
                </a:solidFill>
              </a:rPr>
              <a:t>Advanced </a:t>
            </a:r>
            <a:r>
              <a:rPr lang="en-US" sz="4400" dirty="0" smtClean="0">
                <a:solidFill>
                  <a:srgbClr val="333399"/>
                </a:solidFill>
              </a:rPr>
              <a:t>Systems and </a:t>
            </a:r>
            <a:r>
              <a:rPr sz="4400" dirty="0" smtClean="0">
                <a:solidFill>
                  <a:srgbClr val="333399"/>
                </a:solidFill>
              </a:rPr>
              <a:t>Network Security</a:t>
            </a:r>
            <a:endParaRPr sz="4400" dirty="0">
              <a:solidFill>
                <a:srgbClr val="333399"/>
              </a:solidFill>
            </a:endParaRP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711200" y="3879115"/>
            <a:ext cx="8229600" cy="198859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lvl="0" indent="0" algn="ctr">
              <a:buSzTx/>
              <a:buNone/>
              <a:defRPr sz="1800"/>
            </a:pPr>
            <a:r>
              <a:rPr sz="3200" dirty="0"/>
              <a:t>Fall </a:t>
            </a:r>
            <a:r>
              <a:rPr sz="3200" dirty="0" smtClean="0"/>
              <a:t>201</a:t>
            </a:r>
            <a:r>
              <a:rPr lang="en-US" sz="3200" dirty="0" smtClean="0"/>
              <a:t>5</a:t>
            </a:r>
            <a:endParaRPr sz="3200" dirty="0" smtClean="0"/>
          </a:p>
          <a:p>
            <a:pPr marL="0" lvl="0" indent="0" algn="ctr">
              <a:buSzTx/>
              <a:buNone/>
              <a:defRPr sz="1800"/>
            </a:pPr>
            <a:r>
              <a:rPr sz="3200" dirty="0"/>
              <a:t>Instructor: Kun Sun, Ph.D.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/>
          </a:bodyPr>
          <a:lstStyle>
            <a:lvl1pPr defTabSz="438911">
              <a:defRPr sz="1344"/>
            </a:lvl1pPr>
          </a:lstStyle>
          <a:p>
            <a:pPr lvl="0">
              <a:defRPr sz="1800"/>
            </a:pPr>
            <a:fld id="{86CB4B4D-7CA3-9044-876B-883B54F8677D}" type="slidenum">
              <a:rPr sz="1344"/>
              <a:pPr lvl="0">
                <a:defRPr sz="1800"/>
              </a:pPr>
              <a:t>10</a:t>
            </a:fld>
            <a:endParaRPr sz="1344"/>
          </a:p>
        </p:txBody>
      </p:sp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 smtClean="0">
                <a:solidFill>
                  <a:srgbClr val="333399"/>
                </a:solidFill>
              </a:rPr>
              <a:t>Android</a:t>
            </a:r>
            <a:r>
              <a:rPr sz="4400" dirty="0" smtClean="0">
                <a:solidFill>
                  <a:srgbClr val="333399"/>
                </a:solidFill>
              </a:rPr>
              <a:t> Security</a:t>
            </a:r>
            <a:r>
              <a:rPr lang="en-US" sz="4400" dirty="0" smtClean="0">
                <a:solidFill>
                  <a:srgbClr val="333399"/>
                </a:solidFill>
              </a:rPr>
              <a:t> (Cont)</a:t>
            </a:r>
            <a:endParaRPr sz="4400" dirty="0">
              <a:solidFill>
                <a:srgbClr val="333399"/>
              </a:solidFill>
            </a:endParaRPr>
          </a:p>
        </p:txBody>
      </p:sp>
      <p:sp>
        <p:nvSpPr>
          <p:cNvPr id="92" name="Shape 9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20841" lvl="0" indent="-320841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"Effective Real-time Android Application Auditing", S&amp;P 2015.</a:t>
            </a:r>
          </a:p>
          <a:p>
            <a:pPr marL="320841" lvl="0" indent="-320841" defTabSz="457200">
              <a:spcBef>
                <a:spcPts val="0"/>
              </a:spcBef>
              <a:buBlip>
                <a:blip r:embed="rId2"/>
              </a:buBlip>
              <a:defRPr sz="1800"/>
            </a:pPr>
            <a:endParaRPr lang="en-US" sz="28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320841" lvl="0" indent="-320841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"I Do Not Know What You Visited Last Summer: Protecting users from </a:t>
            </a:r>
            <a:r>
              <a:rPr lang="en-US" sz="2800" dirty="0" err="1" smtClean="0">
                <a:latin typeface="Times Roman"/>
                <a:ea typeface="Times Roman"/>
                <a:cs typeface="Times Roman"/>
                <a:sym typeface="Times Roman"/>
              </a:rPr>
              <a:t>stateful</a:t>
            </a: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 third-party web tracking with Tracking Free browser", NDSS 2015.</a:t>
            </a:r>
          </a:p>
          <a:p>
            <a:pPr marL="320841" lvl="0" indent="-320841" defTabSz="457200">
              <a:spcBef>
                <a:spcPts val="0"/>
              </a:spcBef>
              <a:buBlip>
                <a:blip r:embed="rId2"/>
              </a:buBlip>
              <a:defRPr sz="1800"/>
            </a:pPr>
            <a:endParaRPr lang="en-US" sz="28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320841" lvl="0" indent="-320841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"What's in Your Dongle and Bank Account? Mandatory and Discretionary Protection of Android External Resources", NDSS 2015. </a:t>
            </a:r>
            <a:endParaRPr sz="2800" dirty="0">
              <a:latin typeface="Times Roman"/>
              <a:ea typeface="Times Roman"/>
              <a:cs typeface="Times Roman"/>
              <a:sym typeface="Times Roman"/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/>
          </a:bodyPr>
          <a:lstStyle>
            <a:lvl1pPr defTabSz="438911">
              <a:defRPr sz="1344"/>
            </a:lvl1pPr>
          </a:lstStyle>
          <a:p>
            <a:pPr lvl="0">
              <a:defRPr sz="1800"/>
            </a:pPr>
            <a:fld id="{86CB4B4D-7CA3-9044-876B-883B54F8677D}" type="slidenum">
              <a:rPr sz="1344"/>
              <a:pPr lvl="0">
                <a:defRPr sz="1800"/>
              </a:pPr>
              <a:t>11</a:t>
            </a:fld>
            <a:endParaRPr sz="1344"/>
          </a:p>
        </p:txBody>
      </p:sp>
      <p:sp>
        <p:nvSpPr>
          <p:cNvPr id="95" name="Shape 9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333399"/>
                </a:solidFill>
              </a:rPr>
              <a:t>Hardware Security</a:t>
            </a:r>
          </a:p>
        </p:txBody>
      </p:sp>
      <p:sp>
        <p:nvSpPr>
          <p:cNvPr id="96" name="Shape 9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196070" lvl="0" indent="-196070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"Shielding Applications from an </a:t>
            </a:r>
            <a:r>
              <a:rPr lang="en-US" sz="2800" dirty="0" err="1" smtClean="0">
                <a:latin typeface="Times Roman"/>
                <a:ea typeface="Times Roman"/>
                <a:cs typeface="Times Roman"/>
                <a:sym typeface="Times Roman"/>
              </a:rPr>
              <a:t>Untrusted</a:t>
            </a: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 Cloud with Haven”, OSDI 2014.</a:t>
            </a:r>
          </a:p>
          <a:p>
            <a:pPr marL="196070" lvl="0" indent="-196070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"VC3: Trustworthy Data Analytics in the Cloud using SGX", S&amp;P 2015.</a:t>
            </a:r>
          </a:p>
          <a:p>
            <a:pPr marL="636941" lvl="1" indent="-196070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solidFill>
                  <a:srgbClr val="FF0000"/>
                </a:solidFill>
                <a:latin typeface="Times Roman"/>
                <a:ea typeface="Times Roman"/>
                <a:cs typeface="Times Roman"/>
                <a:sym typeface="Times Roman"/>
              </a:rPr>
              <a:t>What if Cloud service provider is </a:t>
            </a:r>
            <a:r>
              <a:rPr lang="en-US" sz="2800" dirty="0" err="1" smtClean="0">
                <a:solidFill>
                  <a:srgbClr val="FF0000"/>
                </a:solidFill>
                <a:latin typeface="Times Roman"/>
                <a:ea typeface="Times Roman"/>
                <a:cs typeface="Times Roman"/>
                <a:sym typeface="Times Roman"/>
              </a:rPr>
              <a:t>untrusted</a:t>
            </a:r>
            <a:r>
              <a:rPr lang="en-US" sz="2800" dirty="0" smtClean="0">
                <a:solidFill>
                  <a:srgbClr val="FF0000"/>
                </a:solidFill>
                <a:latin typeface="Times Roman"/>
                <a:ea typeface="Times Roman"/>
                <a:cs typeface="Times Roman"/>
                <a:sym typeface="Times Roman"/>
              </a:rPr>
              <a:t>?</a:t>
            </a:r>
          </a:p>
          <a:p>
            <a:pPr marL="636941" lvl="1" indent="-196070" defTabSz="457200">
              <a:spcBef>
                <a:spcPts val="0"/>
              </a:spcBef>
              <a:buNone/>
              <a:defRPr sz="1800"/>
            </a:pPr>
            <a:endParaRPr lang="en-US" sz="28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196070" lvl="0" indent="-196070" defTabSz="457200">
              <a:spcBef>
                <a:spcPts val="0"/>
              </a:spcBef>
              <a:buNone/>
              <a:defRPr sz="1800"/>
            </a:pPr>
            <a:endParaRPr lang="en-US" sz="28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196070" lvl="0" indent="-196070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"Controlled-Channel Attacks: Deterministic Side Channels for </a:t>
            </a:r>
            <a:r>
              <a:rPr lang="en-US" sz="2800" dirty="0" err="1" smtClean="0">
                <a:latin typeface="Times Roman"/>
                <a:ea typeface="Times Roman"/>
                <a:cs typeface="Times Roman"/>
                <a:sym typeface="Times Roman"/>
              </a:rPr>
              <a:t>Untrusted</a:t>
            </a: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 Operating Systems", S&amp;P 2015.</a:t>
            </a:r>
          </a:p>
          <a:p>
            <a:pPr marL="636941" lvl="1" indent="-196070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Attacks on SGX</a:t>
            </a:r>
            <a:endParaRPr sz="2800" dirty="0">
              <a:latin typeface="Times Roman"/>
              <a:ea typeface="Times Roman"/>
              <a:cs typeface="Times Roman"/>
              <a:sym typeface="Times Roman"/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/>
          </a:bodyPr>
          <a:lstStyle>
            <a:lvl1pPr defTabSz="438911">
              <a:defRPr sz="1344"/>
            </a:lvl1pPr>
          </a:lstStyle>
          <a:p>
            <a:pPr lvl="0">
              <a:defRPr sz="1800"/>
            </a:pPr>
            <a:fld id="{86CB4B4D-7CA3-9044-876B-883B54F8677D}" type="slidenum">
              <a:rPr sz="1344"/>
              <a:pPr lvl="0">
                <a:defRPr sz="1800"/>
              </a:pPr>
              <a:t>12</a:t>
            </a:fld>
            <a:endParaRPr sz="1344"/>
          </a:p>
        </p:txBody>
      </p:sp>
      <p:sp>
        <p:nvSpPr>
          <p:cNvPr id="99" name="Shape 9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333399"/>
                </a:solidFill>
              </a:rPr>
              <a:t>Authentication and Identity</a:t>
            </a:r>
          </a:p>
        </p:txBody>
      </p:sp>
      <p:sp>
        <p:nvSpPr>
          <p:cNvPr id="100" name="Shape 10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31719" lvl="0" indent="-231719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600" dirty="0" smtClean="0">
                <a:latin typeface="Times Roman"/>
                <a:ea typeface="Times Roman"/>
                <a:cs typeface="Times Roman"/>
                <a:sym typeface="Times Roman"/>
              </a:rPr>
              <a:t>"Sound-Proof: Usable Two-Factor Authentication Based on Ambient Sound", </a:t>
            </a:r>
            <a:r>
              <a:rPr lang="en-US" sz="2600" dirty="0" err="1" smtClean="0">
                <a:latin typeface="Times Roman"/>
                <a:ea typeface="Times Roman"/>
                <a:cs typeface="Times Roman"/>
                <a:sym typeface="Times Roman"/>
              </a:rPr>
              <a:t>Usenix</a:t>
            </a:r>
            <a:r>
              <a:rPr lang="en-US" sz="2600" dirty="0" smtClean="0">
                <a:latin typeface="Times Roman"/>
                <a:ea typeface="Times Roman"/>
                <a:cs typeface="Times Roman"/>
                <a:sym typeface="Times Roman"/>
              </a:rPr>
              <a:t> Security 2015.</a:t>
            </a:r>
          </a:p>
          <a:p>
            <a:pPr marL="231719" lvl="0" indent="-231719" defTabSz="457200">
              <a:spcBef>
                <a:spcPts val="0"/>
              </a:spcBef>
              <a:buBlip>
                <a:blip r:embed="rId2"/>
              </a:buBlip>
              <a:defRPr sz="1800"/>
            </a:pPr>
            <a:endParaRPr lang="en-US" sz="26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231719" lvl="0" indent="-231719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600" dirty="0" smtClean="0">
                <a:latin typeface="Times Roman"/>
                <a:ea typeface="Times Roman"/>
                <a:cs typeface="Times Roman"/>
                <a:sym typeface="Times Roman"/>
              </a:rPr>
              <a:t>"</a:t>
            </a:r>
            <a:r>
              <a:rPr lang="en-US" sz="2600" dirty="0" err="1" smtClean="0">
                <a:latin typeface="Times Roman"/>
                <a:ea typeface="Times Roman"/>
                <a:cs typeface="Times Roman"/>
                <a:sym typeface="Times Roman"/>
              </a:rPr>
              <a:t>PyCRA</a:t>
            </a:r>
            <a:r>
              <a:rPr lang="en-US" sz="2600" dirty="0" smtClean="0">
                <a:latin typeface="Times Roman"/>
                <a:ea typeface="Times Roman"/>
                <a:cs typeface="Times Roman"/>
                <a:sym typeface="Times Roman"/>
              </a:rPr>
              <a:t>: Physical Challenge-Response Authentication for Active Sensors Under Spoofing Attacks", CCS 2015.</a:t>
            </a:r>
            <a:endParaRPr sz="2600" dirty="0">
              <a:latin typeface="Times Roman"/>
              <a:ea typeface="Times Roman"/>
              <a:cs typeface="Times Roman"/>
              <a:sym typeface="Times Roman"/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/>
          </a:bodyPr>
          <a:lstStyle>
            <a:lvl1pPr defTabSz="438911">
              <a:defRPr sz="1344"/>
            </a:lvl1pPr>
          </a:lstStyle>
          <a:p>
            <a:pPr lvl="0">
              <a:defRPr sz="1800"/>
            </a:pPr>
            <a:fld id="{86CB4B4D-7CA3-9044-876B-883B54F8677D}" type="slidenum">
              <a:rPr sz="1344"/>
              <a:pPr lvl="0">
                <a:defRPr sz="1800"/>
              </a:pPr>
              <a:t>13</a:t>
            </a:fld>
            <a:endParaRPr sz="1344"/>
          </a:p>
        </p:txBody>
      </p:sp>
      <p:sp>
        <p:nvSpPr>
          <p:cNvPr id="123" name="Shape 1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333399"/>
                </a:solidFill>
              </a:rPr>
              <a:t>Password Management</a:t>
            </a:r>
          </a:p>
        </p:txBody>
      </p:sp>
      <p:sp>
        <p:nvSpPr>
          <p:cNvPr id="124" name="Shape 12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34736" lvl="0" indent="-534736">
              <a:buBlip>
                <a:blip r:embed="rId2"/>
              </a:buBlip>
              <a:defRPr sz="1800"/>
            </a:pPr>
            <a:r>
              <a:rPr lang="en-US" sz="3000" dirty="0" smtClean="0">
                <a:latin typeface="Times New Roman"/>
                <a:cs typeface="Times New Roman"/>
              </a:rPr>
              <a:t>"Measuring Real-World Accuracies and Biases in Modeling Password </a:t>
            </a:r>
            <a:r>
              <a:rPr lang="en-US" sz="3000" dirty="0" err="1" smtClean="0">
                <a:latin typeface="Times New Roman"/>
                <a:cs typeface="Times New Roman"/>
              </a:rPr>
              <a:t>Guessability</a:t>
            </a:r>
            <a:r>
              <a:rPr lang="en-US" sz="3000" dirty="0" smtClean="0">
                <a:latin typeface="Times New Roman"/>
                <a:cs typeface="Times New Roman"/>
              </a:rPr>
              <a:t>", </a:t>
            </a:r>
            <a:r>
              <a:rPr lang="en-US" sz="3000" dirty="0" err="1" smtClean="0">
                <a:latin typeface="Times New Roman"/>
                <a:cs typeface="Times New Roman"/>
              </a:rPr>
              <a:t>Usenix</a:t>
            </a:r>
            <a:r>
              <a:rPr lang="en-US" sz="3000" dirty="0" smtClean="0">
                <a:latin typeface="Times New Roman"/>
                <a:cs typeface="Times New Roman"/>
              </a:rPr>
              <a:t> Security 2015.</a:t>
            </a:r>
          </a:p>
          <a:p>
            <a:pPr marL="534736" lvl="0" indent="-534736">
              <a:buBlip>
                <a:blip r:embed="rId2"/>
              </a:buBlip>
              <a:defRPr sz="1800"/>
            </a:pPr>
            <a:endParaRPr lang="en-US" sz="3000" dirty="0" smtClean="0">
              <a:latin typeface="Times New Roman"/>
              <a:cs typeface="Times New Roman"/>
            </a:endParaRPr>
          </a:p>
          <a:p>
            <a:pPr marL="534736" lvl="0" indent="-534736">
              <a:buBlip>
                <a:blip r:embed="rId2"/>
              </a:buBlip>
              <a:defRPr sz="1800"/>
            </a:pPr>
            <a:r>
              <a:rPr lang="en-US" sz="3000" dirty="0" smtClean="0">
                <a:latin typeface="Times New Roman"/>
                <a:cs typeface="Times New Roman"/>
              </a:rPr>
              <a:t>"Spaced Repetition and Mnemonics Enable Recall of Multiple Strong Passwords", NDSS 2015.</a:t>
            </a:r>
          </a:p>
          <a:p>
            <a:pPr marL="534736" lvl="0" indent="-534736">
              <a:buBlip>
                <a:blip r:embed="rId2"/>
              </a:buBlip>
              <a:defRPr sz="1800"/>
            </a:pPr>
            <a:endParaRPr lang="en-US" sz="3000" dirty="0" smtClean="0">
              <a:latin typeface="Times New Roman"/>
              <a:cs typeface="Times New Roman"/>
            </a:endParaRPr>
          </a:p>
          <a:p>
            <a:pPr marL="534736" lvl="0" indent="-534736">
              <a:buBlip>
                <a:blip r:embed="rId2"/>
              </a:buBlip>
              <a:defRPr sz="1800"/>
            </a:pPr>
            <a:r>
              <a:rPr lang="en-US" sz="3000" dirty="0" smtClean="0">
                <a:latin typeface="Times New Roman"/>
                <a:cs typeface="Times New Roman"/>
              </a:rPr>
              <a:t>"Knock Yourself Out: Secure Authentication with Short Re-Usable Passwords", NDSS 2015.</a:t>
            </a:r>
            <a:endParaRPr sz="3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/>
          </a:bodyPr>
          <a:lstStyle>
            <a:lvl1pPr defTabSz="438911">
              <a:defRPr sz="1344"/>
            </a:lvl1pPr>
          </a:lstStyle>
          <a:p>
            <a:pPr lvl="0">
              <a:defRPr sz="1800"/>
            </a:pPr>
            <a:fld id="{86CB4B4D-7CA3-9044-876B-883B54F8677D}" type="slidenum">
              <a:rPr sz="1344"/>
              <a:pPr lvl="0">
                <a:defRPr sz="1800"/>
              </a:pPr>
              <a:t>14</a:t>
            </a:fld>
            <a:endParaRPr sz="1344"/>
          </a:p>
        </p:txBody>
      </p:sp>
      <p:sp>
        <p:nvSpPr>
          <p:cNvPr id="103" name="Shape 10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333399"/>
                </a:solidFill>
              </a:rPr>
              <a:t>Web Security</a:t>
            </a:r>
          </a:p>
        </p:txBody>
      </p:sp>
      <p:sp>
        <p:nvSpPr>
          <p:cNvPr id="104" name="Shape 10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160421" lvl="0" indent="-160421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600" dirty="0" smtClean="0">
                <a:latin typeface="Times Roman"/>
                <a:ea typeface="Times Roman"/>
                <a:cs typeface="Times Roman"/>
                <a:sym typeface="Times Roman"/>
              </a:rPr>
              <a:t>"Cookies Lack Integrity: Real-World Implications", </a:t>
            </a:r>
            <a:r>
              <a:rPr lang="en-US" sz="2600" dirty="0" err="1" smtClean="0">
                <a:latin typeface="Times Roman"/>
                <a:ea typeface="Times Roman"/>
                <a:cs typeface="Times Roman"/>
                <a:sym typeface="Times Roman"/>
              </a:rPr>
              <a:t>Usenix</a:t>
            </a:r>
            <a:r>
              <a:rPr lang="en-US" sz="2600" dirty="0" smtClean="0">
                <a:latin typeface="Times Roman"/>
                <a:ea typeface="Times Roman"/>
                <a:cs typeface="Times Roman"/>
                <a:sym typeface="Times Roman"/>
              </a:rPr>
              <a:t> Security 2015.</a:t>
            </a:r>
          </a:p>
          <a:p>
            <a:pPr marL="601292" lvl="1" indent="-160421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600" dirty="0" smtClean="0">
                <a:latin typeface="Times Roman"/>
                <a:ea typeface="Times Roman"/>
                <a:cs typeface="Times Roman"/>
                <a:sym typeface="Times Roman"/>
              </a:rPr>
              <a:t>cookies</a:t>
            </a:r>
          </a:p>
          <a:p>
            <a:pPr marL="160421" lvl="0" indent="-160421" defTabSz="457200">
              <a:spcBef>
                <a:spcPts val="0"/>
              </a:spcBef>
              <a:buBlip>
                <a:blip r:embed="rId2"/>
              </a:buBlip>
              <a:defRPr sz="1800"/>
            </a:pPr>
            <a:endParaRPr lang="en-US" sz="26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160421" lvl="0" indent="-160421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600" dirty="0" smtClean="0">
                <a:latin typeface="Times Roman"/>
                <a:ea typeface="Times Roman"/>
                <a:cs typeface="Times Roman"/>
                <a:sym typeface="Times Roman"/>
              </a:rPr>
              <a:t>"The Unexpected Dangers of Dynamic JavaScript", </a:t>
            </a:r>
            <a:r>
              <a:rPr lang="en-US" sz="2600" dirty="0" err="1" smtClean="0">
                <a:latin typeface="Times Roman"/>
                <a:ea typeface="Times Roman"/>
                <a:cs typeface="Times Roman"/>
                <a:sym typeface="Times Roman"/>
              </a:rPr>
              <a:t>Usenix</a:t>
            </a:r>
            <a:r>
              <a:rPr lang="en-US" sz="2600" dirty="0" smtClean="0">
                <a:latin typeface="Times Roman"/>
                <a:ea typeface="Times Roman"/>
                <a:cs typeface="Times Roman"/>
                <a:sym typeface="Times Roman"/>
              </a:rPr>
              <a:t> Security 2015.</a:t>
            </a:r>
          </a:p>
          <a:p>
            <a:pPr marL="601292" lvl="1" indent="-160421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600" dirty="0" smtClean="0">
                <a:latin typeface="Times Roman"/>
                <a:ea typeface="Times Roman"/>
                <a:cs typeface="Times Roman"/>
                <a:sym typeface="Times Roman"/>
              </a:rPr>
              <a:t>Dynamic JavaScript</a:t>
            </a:r>
          </a:p>
          <a:p>
            <a:pPr marL="160421" lvl="0" indent="-160421" defTabSz="457200">
              <a:spcBef>
                <a:spcPts val="0"/>
              </a:spcBef>
              <a:buBlip>
                <a:blip r:embed="rId2"/>
              </a:buBlip>
              <a:defRPr sz="1800"/>
            </a:pPr>
            <a:endParaRPr lang="en-US" sz="26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160421" lvl="0" indent="-160421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600" dirty="0" smtClean="0">
                <a:latin typeface="Times Roman"/>
                <a:ea typeface="Times Roman"/>
                <a:cs typeface="Times Roman"/>
                <a:sym typeface="Times Roman"/>
              </a:rPr>
              <a:t>"</a:t>
            </a:r>
            <a:r>
              <a:rPr lang="en-US" sz="2600" dirty="0" err="1" smtClean="0">
                <a:latin typeface="Times Roman"/>
                <a:ea typeface="Times Roman"/>
                <a:cs typeface="Times Roman"/>
                <a:sym typeface="Times Roman"/>
              </a:rPr>
              <a:t>ZigZag</a:t>
            </a:r>
            <a:r>
              <a:rPr lang="en-US" sz="2600" dirty="0" smtClean="0">
                <a:latin typeface="Times Roman"/>
                <a:ea typeface="Times Roman"/>
                <a:cs typeface="Times Roman"/>
                <a:sym typeface="Times Roman"/>
              </a:rPr>
              <a:t>: Automatically Hardening Web Applications Against Client-side Validation Vulnerabilities", </a:t>
            </a:r>
            <a:r>
              <a:rPr lang="en-US" sz="2600" dirty="0" err="1" smtClean="0">
                <a:latin typeface="Times Roman"/>
                <a:ea typeface="Times Roman"/>
                <a:cs typeface="Times Roman"/>
                <a:sym typeface="Times Roman"/>
              </a:rPr>
              <a:t>Usenix</a:t>
            </a:r>
            <a:r>
              <a:rPr lang="en-US" sz="2600" dirty="0" smtClean="0">
                <a:latin typeface="Times Roman"/>
                <a:ea typeface="Times Roman"/>
                <a:cs typeface="Times Roman"/>
                <a:sym typeface="Times Roman"/>
              </a:rPr>
              <a:t> Security 2015.</a:t>
            </a:r>
            <a:endParaRPr sz="2600" dirty="0">
              <a:latin typeface="Times Roman"/>
              <a:ea typeface="Times Roman"/>
              <a:cs typeface="Times Roman"/>
              <a:sym typeface="Times Roman"/>
            </a:endParaRP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/>
          </a:bodyPr>
          <a:lstStyle>
            <a:lvl1pPr defTabSz="438911">
              <a:defRPr sz="1344"/>
            </a:lvl1pPr>
          </a:lstStyle>
          <a:p>
            <a:pPr lvl="0">
              <a:defRPr sz="1800"/>
            </a:pPr>
            <a:fld id="{86CB4B4D-7CA3-9044-876B-883B54F8677D}" type="slidenum">
              <a:rPr sz="1344"/>
              <a:pPr lvl="0">
                <a:defRPr sz="1800"/>
              </a:pPr>
              <a:t>15</a:t>
            </a:fld>
            <a:endParaRPr sz="1344"/>
          </a:p>
        </p:txBody>
      </p:sp>
      <p:sp>
        <p:nvSpPr>
          <p:cNvPr id="103" name="Shape 10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 dirty="0">
                <a:solidFill>
                  <a:srgbClr val="333399"/>
                </a:solidFill>
              </a:rPr>
              <a:t>Web </a:t>
            </a:r>
            <a:r>
              <a:rPr sz="4400" dirty="0" smtClean="0">
                <a:solidFill>
                  <a:srgbClr val="333399"/>
                </a:solidFill>
              </a:rPr>
              <a:t>Security</a:t>
            </a:r>
            <a:r>
              <a:rPr lang="en-US" sz="4400" dirty="0" smtClean="0">
                <a:solidFill>
                  <a:srgbClr val="333399"/>
                </a:solidFill>
              </a:rPr>
              <a:t> (Cont)</a:t>
            </a:r>
            <a:endParaRPr sz="4400" dirty="0">
              <a:solidFill>
                <a:srgbClr val="333399"/>
              </a:solidFill>
            </a:endParaRPr>
          </a:p>
        </p:txBody>
      </p:sp>
      <p:sp>
        <p:nvSpPr>
          <p:cNvPr id="104" name="Shape 10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160421" lvl="0" indent="-160421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"Understanding and Monitoring Embedded Web Scripts", S&amp;P, 2015.</a:t>
            </a:r>
          </a:p>
          <a:p>
            <a:pPr marL="160421" lvl="0" indent="-160421" defTabSz="457200">
              <a:spcBef>
                <a:spcPts val="0"/>
              </a:spcBef>
              <a:buBlip>
                <a:blip r:embed="rId2"/>
              </a:buBlip>
              <a:defRPr sz="1800"/>
            </a:pPr>
            <a:endParaRPr lang="en-US" sz="28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160421" lvl="0" indent="-160421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"Parking Sensors: Analyzing and Detecting Parked Domains", NDSS 2015.</a:t>
            </a:r>
          </a:p>
          <a:p>
            <a:pPr marL="160421" lvl="0" indent="-160421" defTabSz="457200">
              <a:spcBef>
                <a:spcPts val="0"/>
              </a:spcBef>
              <a:buBlip>
                <a:blip r:embed="rId2"/>
              </a:buBlip>
              <a:defRPr sz="1800"/>
            </a:pPr>
            <a:endParaRPr lang="en-US" sz="28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160421" lvl="0" indent="-160421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"Run-time Monitoring and Formal Analysis of Information Flows in Chromium", NDSS 2015.</a:t>
            </a:r>
          </a:p>
          <a:p>
            <a:pPr marL="160421" lvl="0" indent="-160421" defTabSz="457200">
              <a:spcBef>
                <a:spcPts val="0"/>
              </a:spcBef>
              <a:buBlip>
                <a:blip r:embed="rId2"/>
              </a:buBlip>
              <a:defRPr sz="1800"/>
            </a:pPr>
            <a:endParaRPr lang="en-US" sz="28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160421" lvl="0" indent="-160421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"</a:t>
            </a:r>
            <a:r>
              <a:rPr lang="en-US" sz="2800" dirty="0" err="1" smtClean="0">
                <a:latin typeface="Times Roman"/>
                <a:ea typeface="Times Roman"/>
                <a:cs typeface="Times Roman"/>
                <a:sym typeface="Times Roman"/>
              </a:rPr>
              <a:t>Cognito</a:t>
            </a: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: Private Browsing without Tears", CCS 2015.</a:t>
            </a:r>
            <a:endParaRPr sz="2800" dirty="0">
              <a:latin typeface="Times Roman"/>
              <a:ea typeface="Times Roman"/>
              <a:cs typeface="Times Roman"/>
              <a:sym typeface="Times Roman"/>
            </a:endParaRP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Obfuscation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"A Generic Approach to Automatic </a:t>
            </a:r>
            <a:r>
              <a:rPr lang="en-US" dirty="0" err="1" smtClean="0">
                <a:latin typeface="Times New Roman"/>
                <a:cs typeface="Times New Roman"/>
              </a:rPr>
              <a:t>Deobfuscation</a:t>
            </a:r>
            <a:r>
              <a:rPr lang="en-US" dirty="0" smtClean="0">
                <a:latin typeface="Times New Roman"/>
                <a:cs typeface="Times New Roman"/>
              </a:rPr>
              <a:t> of Executable Code", S&amp;P, 2015.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Defeat the obfuscation used by malware</a:t>
            </a:r>
          </a:p>
          <a:p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"Raccoon: Closing Digital Side-Channels through Obfuscated Execution", </a:t>
            </a:r>
            <a:r>
              <a:rPr lang="en-US" dirty="0" err="1" smtClean="0">
                <a:latin typeface="Times New Roman"/>
                <a:cs typeface="Times New Roman"/>
              </a:rPr>
              <a:t>Usenix</a:t>
            </a:r>
            <a:r>
              <a:rPr lang="en-US" dirty="0" smtClean="0">
                <a:latin typeface="Times New Roman"/>
                <a:cs typeface="Times New Roman"/>
              </a:rPr>
              <a:t> Security 2015.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Use obfuscation to defeat side-channels</a:t>
            </a:r>
          </a:p>
          <a:p>
            <a:pPr lvl="1"/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/>
          </a:bodyPr>
          <a:lstStyle>
            <a:lvl1pPr defTabSz="438911">
              <a:defRPr sz="1344"/>
            </a:lvl1pPr>
          </a:lstStyle>
          <a:p>
            <a:pPr lvl="0">
              <a:defRPr sz="1800"/>
            </a:pPr>
            <a:fld id="{86CB4B4D-7CA3-9044-876B-883B54F8677D}" type="slidenum">
              <a:rPr sz="1344"/>
              <a:pPr lvl="0">
                <a:defRPr sz="1800"/>
              </a:pPr>
              <a:t>17</a:t>
            </a:fld>
            <a:endParaRPr sz="1344"/>
          </a:p>
        </p:txBody>
      </p:sp>
      <p:sp>
        <p:nvSpPr>
          <p:cNvPr id="107" name="Shape 10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333399"/>
                </a:solidFill>
              </a:rPr>
              <a:t>Network Security</a:t>
            </a:r>
          </a:p>
        </p:txBody>
      </p:sp>
      <p:sp>
        <p:nvSpPr>
          <p:cNvPr id="108" name="Shape 10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04982" lvl="0" indent="-204982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Hot topics: security of Transport Layer Security (TLS)</a:t>
            </a:r>
          </a:p>
          <a:p>
            <a:pPr marL="204982" lvl="0" indent="-204982" defTabSz="457200">
              <a:spcBef>
                <a:spcPts val="0"/>
              </a:spcBef>
              <a:buBlip>
                <a:blip r:embed="rId2"/>
              </a:buBlip>
              <a:defRPr sz="1800"/>
            </a:pPr>
            <a:endParaRPr lang="en-US" sz="28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204982" lvl="0" indent="-204982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" Imperfect Forward Secrecy: How </a:t>
            </a:r>
            <a:r>
              <a:rPr lang="en-US" sz="2800" dirty="0" err="1" smtClean="0">
                <a:latin typeface="Times Roman"/>
                <a:ea typeface="Times Roman"/>
                <a:cs typeface="Times Roman"/>
                <a:sym typeface="Times Roman"/>
              </a:rPr>
              <a:t>Diffie</a:t>
            </a: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-Hellman Fails in </a:t>
            </a:r>
            <a:r>
              <a:rPr lang="en-US" sz="2800" dirty="0" err="1" smtClean="0">
                <a:latin typeface="Times Roman"/>
                <a:ea typeface="Times Roman"/>
                <a:cs typeface="Times Roman"/>
                <a:sym typeface="Times Roman"/>
              </a:rPr>
              <a:t>Practice",CCS</a:t>
            </a: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 2015.</a:t>
            </a:r>
          </a:p>
          <a:p>
            <a:pPr marL="204982" lvl="0" indent="-204982" defTabSz="457200">
              <a:spcBef>
                <a:spcPts val="0"/>
              </a:spcBef>
              <a:buBlip>
                <a:blip r:embed="rId2"/>
              </a:buBlip>
              <a:defRPr sz="1800"/>
            </a:pPr>
            <a:endParaRPr lang="en-US" sz="28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204982" lvl="0" indent="-204982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"Security by Any Other Name: On the Effectiveness of Provider Based Email Security", CCS 2015</a:t>
            </a:r>
          </a:p>
          <a:p>
            <a:pPr marL="204982" lvl="0" indent="-204982" defTabSz="457200">
              <a:spcBef>
                <a:spcPts val="0"/>
              </a:spcBef>
              <a:buBlip>
                <a:blip r:embed="rId2"/>
              </a:buBlip>
              <a:defRPr sz="1800"/>
            </a:pPr>
            <a:endParaRPr lang="en-US" sz="28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204982" lvl="0" indent="-204982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"A Messy State of the Union: Taming the Composite State Machines of TLS", S&amp;P 2015. </a:t>
            </a:r>
          </a:p>
          <a:p>
            <a:pPr marL="204982" lvl="0" indent="-204982" defTabSz="457200">
              <a:spcBef>
                <a:spcPts val="0"/>
              </a:spcBef>
              <a:buBlip>
                <a:blip r:embed="rId2"/>
              </a:buBlip>
              <a:defRPr sz="1800"/>
            </a:pPr>
            <a:endParaRPr lang="en-US" sz="28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204982" indent="-204982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"Vetting SSL Usage in Applications with SSLINT", S&amp;P 2015. </a:t>
            </a:r>
          </a:p>
          <a:p>
            <a:pPr marL="204982" lvl="0" indent="-204982" defTabSz="457200">
              <a:spcBef>
                <a:spcPts val="0"/>
              </a:spcBef>
              <a:buBlip>
                <a:blip r:embed="rId2"/>
              </a:buBlip>
              <a:defRPr sz="1800"/>
            </a:pPr>
            <a:endParaRPr sz="2800" dirty="0">
              <a:latin typeface="Times Roman"/>
              <a:ea typeface="Times Roman"/>
              <a:cs typeface="Times Roman"/>
              <a:sym typeface="Times Roman"/>
            </a:endParaRP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/>
          </a:bodyPr>
          <a:lstStyle>
            <a:lvl1pPr defTabSz="438911">
              <a:defRPr sz="1344"/>
            </a:lvl1pPr>
          </a:lstStyle>
          <a:p>
            <a:pPr lvl="0">
              <a:defRPr sz="1800"/>
            </a:pPr>
            <a:fld id="{86CB4B4D-7CA3-9044-876B-883B54F8677D}" type="slidenum">
              <a:rPr sz="1344"/>
              <a:pPr lvl="0">
                <a:defRPr sz="1800"/>
              </a:pPr>
              <a:t>18</a:t>
            </a:fld>
            <a:endParaRPr sz="1344"/>
          </a:p>
        </p:txBody>
      </p:sp>
      <p:sp>
        <p:nvSpPr>
          <p:cNvPr id="107" name="Shape 10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 dirty="0">
                <a:solidFill>
                  <a:srgbClr val="333399"/>
                </a:solidFill>
              </a:rPr>
              <a:t>Network </a:t>
            </a:r>
            <a:r>
              <a:rPr sz="4400" dirty="0" smtClean="0">
                <a:solidFill>
                  <a:srgbClr val="333399"/>
                </a:solidFill>
              </a:rPr>
              <a:t>Securit</a:t>
            </a:r>
            <a:r>
              <a:rPr lang="en-US" sz="4400" dirty="0" smtClean="0">
                <a:solidFill>
                  <a:srgbClr val="333399"/>
                </a:solidFill>
              </a:rPr>
              <a:t>y (Cont)</a:t>
            </a:r>
            <a:endParaRPr sz="4400" dirty="0">
              <a:solidFill>
                <a:srgbClr val="333399"/>
              </a:solidFill>
            </a:endParaRPr>
          </a:p>
        </p:txBody>
      </p:sp>
      <p:sp>
        <p:nvSpPr>
          <p:cNvPr id="108" name="Shape 10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04982" lvl="0" indent="-204982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solidFill>
                  <a:srgbClr val="FF0000"/>
                </a:solidFill>
                <a:latin typeface="Times Roman"/>
                <a:ea typeface="Times Roman"/>
                <a:cs typeface="Times Roman"/>
                <a:sym typeface="Times Roman"/>
              </a:rPr>
              <a:t>Software Defined Network (SDN)</a:t>
            </a:r>
          </a:p>
          <a:p>
            <a:pPr marL="204982" lvl="0" indent="-204982" defTabSz="457200">
              <a:spcBef>
                <a:spcPts val="0"/>
              </a:spcBef>
              <a:buBlip>
                <a:blip r:embed="rId2"/>
              </a:buBlip>
              <a:defRPr sz="1800"/>
            </a:pPr>
            <a:endParaRPr lang="en-US" sz="28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204982" lvl="0" indent="-204982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"SPHINX: Detecting Security Attacks in Software-Defined Networks", NDSS 2015. </a:t>
            </a:r>
          </a:p>
          <a:p>
            <a:pPr marL="204982" lvl="0" indent="-204982" defTabSz="457200">
              <a:spcBef>
                <a:spcPts val="0"/>
              </a:spcBef>
              <a:buBlip>
                <a:blip r:embed="rId2"/>
              </a:buBlip>
              <a:defRPr sz="1800"/>
            </a:pPr>
            <a:endParaRPr lang="en-US" sz="28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204982" lvl="0" indent="-204982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"Poisoning Network Visibility in Software-Defined Networks: New Attacks and Countermeasures", NDSS 2015. </a:t>
            </a:r>
            <a:endParaRPr sz="2800" dirty="0">
              <a:latin typeface="Times Roman"/>
              <a:ea typeface="Times Roman"/>
              <a:cs typeface="Times Roman"/>
              <a:sym typeface="Times Roman"/>
            </a:endParaRP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/>
          </a:bodyPr>
          <a:lstStyle>
            <a:lvl1pPr defTabSz="438911">
              <a:defRPr sz="1344"/>
            </a:lvl1pPr>
          </a:lstStyle>
          <a:p>
            <a:pPr lvl="0">
              <a:defRPr sz="1800"/>
            </a:pPr>
            <a:fld id="{86CB4B4D-7CA3-9044-876B-883B54F8677D}" type="slidenum">
              <a:rPr sz="1344"/>
              <a:pPr lvl="0">
                <a:defRPr sz="1800"/>
              </a:pPr>
              <a:t>19</a:t>
            </a:fld>
            <a:endParaRPr sz="1344"/>
          </a:p>
        </p:txBody>
      </p:sp>
      <p:sp>
        <p:nvSpPr>
          <p:cNvPr id="119" name="Shape 1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333399"/>
                </a:solidFill>
              </a:rPr>
              <a:t>Privacy and Anonymity</a:t>
            </a:r>
          </a:p>
        </p:txBody>
      </p:sp>
      <p:sp>
        <p:nvSpPr>
          <p:cNvPr id="120" name="Shape 120"/>
          <p:cNvSpPr>
            <a:spLocks noGrp="1"/>
          </p:cNvSpPr>
          <p:nvPr>
            <p:ph type="body" idx="1"/>
          </p:nvPr>
        </p:nvSpPr>
        <p:spPr>
          <a:xfrm>
            <a:off x="457200" y="810868"/>
            <a:ext cx="8229600" cy="582930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99087" lvl="0" indent="-499087"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"Bloom Cookies: Web Search Personalization without User Tracking", NDSS 2015.</a:t>
            </a:r>
          </a:p>
          <a:p>
            <a:pPr marL="499087" lvl="0" indent="-499087"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"</a:t>
            </a:r>
            <a:r>
              <a:rPr lang="en-US" sz="2800" dirty="0" err="1" smtClean="0">
                <a:latin typeface="Times Roman"/>
                <a:ea typeface="Times Roman"/>
                <a:cs typeface="Times Roman"/>
                <a:sym typeface="Times Roman"/>
              </a:rPr>
              <a:t>Gracewipe</a:t>
            </a: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: Secure and Verifiable Deletion under Coercion", NDSS 2015.</a:t>
            </a:r>
          </a:p>
          <a:p>
            <a:pPr marL="499087" lvl="0" indent="-499087"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"Privacy Preserving Payments in Credit Networks: Enabling trust with privacy in online marketplaces", NDSS 2015.</a:t>
            </a:r>
          </a:p>
          <a:p>
            <a:pPr marL="499087" lvl="0" indent="-499087"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"DEFY: A Deniable, Encrypted File System for Log-Structured Storage", NDSS 2015.</a:t>
            </a:r>
            <a:endParaRPr sz="2800" dirty="0">
              <a:latin typeface="Times Roman"/>
              <a:ea typeface="Times Roman"/>
              <a:cs typeface="Times Roman"/>
              <a:sym typeface="Times Roman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8"/>
          <p:cNvGrpSpPr/>
          <p:nvPr/>
        </p:nvGrpSpPr>
        <p:grpSpPr>
          <a:xfrm>
            <a:off x="382586" y="701675"/>
            <a:ext cx="8542539" cy="31750"/>
            <a:chOff x="0" y="0"/>
            <a:chExt cx="8542538" cy="31750"/>
          </a:xfrm>
        </p:grpSpPr>
        <p:sp>
          <p:nvSpPr>
            <p:cNvPr id="36" name="Shape 36"/>
            <p:cNvSpPr/>
            <p:nvPr/>
          </p:nvSpPr>
          <p:spPr>
            <a:xfrm>
              <a:off x="-1" y="0"/>
              <a:ext cx="8542539" cy="31750"/>
            </a:xfrm>
            <a:prstGeom prst="rect">
              <a:avLst/>
            </a:prstGeom>
            <a:blipFill rotWithShape="1">
              <a:blip r:embed="rId2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-1" y="0"/>
              <a:ext cx="8542539" cy="31750"/>
            </a:xfrm>
            <a:prstGeom prst="rect">
              <a:avLst/>
            </a:prstGeom>
            <a:noFill/>
            <a:ln w="12700" cap="flat">
              <a:solidFill>
                <a:srgbClr val="A4EACA">
                  <a:alpha val="8093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</p:grpSp>
      <p:pic>
        <p:nvPicPr>
          <p:cNvPr id="39" name="image1.ti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89441" y="111229"/>
            <a:ext cx="1115221" cy="513003"/>
          </a:xfrm>
          <a:prstGeom prst="rect">
            <a:avLst/>
          </a:prstGeom>
          <a:ln w="12700">
            <a:miter lim="400000"/>
          </a:ln>
        </p:spPr>
      </p:pic>
      <p:pic>
        <p:nvPicPr>
          <p:cNvPr id="40" name="image2.ti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8900" y="63458"/>
            <a:ext cx="910920" cy="608495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hape 4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/>
          </a:bodyPr>
          <a:lstStyle>
            <a:lvl1pPr defTabSz="438911">
              <a:defRPr sz="1300"/>
            </a:lvl1pPr>
          </a:lstStyle>
          <a:p>
            <a:pPr lvl="0">
              <a:defRPr sz="1800"/>
            </a:pPr>
            <a:fld id="{86CB4B4D-7CA3-9044-876B-883B54F8677D}" type="slidenum">
              <a:rPr sz="1300"/>
              <a:pPr lvl="0">
                <a:defRPr sz="1800"/>
              </a:pPr>
              <a:t>2</a:t>
            </a:fld>
            <a:endParaRPr sz="1300"/>
          </a:p>
        </p:txBody>
      </p:sp>
      <p:sp>
        <p:nvSpPr>
          <p:cNvPr id="41" name="Shape 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333399"/>
                </a:solidFill>
              </a:rPr>
              <a:t>Topic Area Selection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idx="1"/>
          </p:nvPr>
        </p:nvSpPr>
        <p:spPr>
          <a:xfrm>
            <a:off x="457200" y="1028700"/>
            <a:ext cx="8229600" cy="525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1083733" indent="-1083733">
              <a:spcBef>
                <a:spcPts val="600"/>
              </a:spcBef>
              <a:defRPr sz="1800"/>
            </a:pPr>
            <a:r>
              <a:rPr lang="en-US" sz="3200" dirty="0" smtClean="0">
                <a:latin typeface="Times New Roman"/>
                <a:cs typeface="Times New Roman"/>
              </a:rPr>
              <a:t>Focus more on </a:t>
            </a:r>
            <a:r>
              <a:rPr sz="3200" dirty="0" smtClean="0">
                <a:latin typeface="Times New Roman"/>
                <a:cs typeface="Times New Roman"/>
              </a:rPr>
              <a:t>system</a:t>
            </a:r>
            <a:r>
              <a:rPr lang="en-US" sz="3200" dirty="0" smtClean="0">
                <a:latin typeface="Times New Roman"/>
                <a:cs typeface="Times New Roman"/>
              </a:rPr>
              <a:t> and software</a:t>
            </a:r>
            <a:r>
              <a:rPr sz="3200" dirty="0" smtClean="0">
                <a:latin typeface="Times New Roman"/>
                <a:cs typeface="Times New Roman"/>
              </a:rPr>
              <a:t> security</a:t>
            </a:r>
            <a:r>
              <a:rPr lang="en-US" sz="3200" dirty="0" smtClean="0">
                <a:latin typeface="Times New Roman"/>
                <a:cs typeface="Times New Roman"/>
              </a:rPr>
              <a:t>, plus network security.</a:t>
            </a:r>
            <a:endParaRPr sz="3200" dirty="0" smtClean="0">
              <a:latin typeface="Times New Roman"/>
              <a:cs typeface="Times New Roman"/>
            </a:endParaRPr>
          </a:p>
          <a:p>
            <a:pPr marL="1083733" indent="-1083733">
              <a:spcBef>
                <a:spcPts val="600"/>
              </a:spcBef>
              <a:defRPr sz="1800"/>
            </a:pPr>
            <a:r>
              <a:rPr lang="en-US" sz="3200" dirty="0" smtClean="0">
                <a:latin typeface="Times New Roman"/>
                <a:cs typeface="Times New Roman"/>
              </a:rPr>
              <a:t>Pa</a:t>
            </a:r>
            <a:r>
              <a:rPr sz="3200" dirty="0" smtClean="0">
                <a:latin typeface="Times New Roman"/>
                <a:cs typeface="Times New Roman"/>
              </a:rPr>
              <a:t>pers </a:t>
            </a:r>
            <a:r>
              <a:rPr sz="3200" dirty="0">
                <a:latin typeface="Times New Roman"/>
                <a:cs typeface="Times New Roman"/>
              </a:rPr>
              <a:t>published in recent years</a:t>
            </a:r>
            <a:endParaRPr sz="3200" dirty="0" smtClean="0">
              <a:latin typeface="Times New Roman"/>
              <a:cs typeface="Times New Roman"/>
            </a:endParaRPr>
          </a:p>
          <a:p>
            <a:pPr marL="1083733" indent="-1083733">
              <a:spcBef>
                <a:spcPts val="600"/>
              </a:spcBef>
              <a:defRPr sz="1800"/>
            </a:pPr>
            <a:r>
              <a:rPr lang="en-US" sz="3200" dirty="0" smtClean="0">
                <a:latin typeface="Times New Roman"/>
                <a:cs typeface="Times New Roman"/>
              </a:rPr>
              <a:t>Co</a:t>
            </a:r>
            <a:r>
              <a:rPr sz="3200" dirty="0" smtClean="0">
                <a:latin typeface="Times New Roman"/>
                <a:cs typeface="Times New Roman"/>
              </a:rPr>
              <a:t>ver </a:t>
            </a:r>
            <a:r>
              <a:rPr sz="3200" dirty="0">
                <a:latin typeface="Times New Roman"/>
                <a:cs typeface="Times New Roman"/>
              </a:rPr>
              <a:t>most active security areas</a:t>
            </a:r>
            <a:endParaRPr sz="3200" dirty="0" smtClean="0">
              <a:latin typeface="Times New Roman"/>
              <a:cs typeface="Times New Roman"/>
            </a:endParaRPr>
          </a:p>
          <a:p>
            <a:pPr marL="1083733" indent="-1083733">
              <a:spcBef>
                <a:spcPts val="600"/>
              </a:spcBef>
              <a:defRPr sz="1800"/>
            </a:pPr>
            <a:r>
              <a:rPr lang="en-US" sz="3200" dirty="0" smtClean="0">
                <a:latin typeface="Times New Roman"/>
                <a:cs typeface="Times New Roman"/>
              </a:rPr>
              <a:t>Talk to </a:t>
            </a:r>
            <a:r>
              <a:rPr sz="3200" dirty="0" smtClean="0">
                <a:latin typeface="Times New Roman"/>
                <a:cs typeface="Times New Roman"/>
              </a:rPr>
              <a:t>me </a:t>
            </a:r>
            <a:r>
              <a:rPr sz="3200" dirty="0">
                <a:latin typeface="Times New Roman"/>
                <a:cs typeface="Times New Roman"/>
              </a:rPr>
              <a:t>if you have interests on specific security </a:t>
            </a:r>
            <a:r>
              <a:rPr sz="3200" dirty="0" smtClean="0">
                <a:latin typeface="Times New Roman"/>
                <a:cs typeface="Times New Roman"/>
              </a:rPr>
              <a:t>areas</a:t>
            </a:r>
            <a:r>
              <a:rPr lang="en-US" sz="3200" dirty="0" smtClean="0">
                <a:latin typeface="Times New Roman"/>
                <a:cs typeface="Times New Roman"/>
              </a:rPr>
              <a:t> for your project.  </a:t>
            </a:r>
            <a:endParaRPr sz="3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Honey Encryption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"</a:t>
            </a:r>
            <a:r>
              <a:rPr lang="en-US" sz="2400" dirty="0" smtClean="0"/>
              <a:t>Honey Encryption: Encryption beyond the Brute-Force Barrier,"</a:t>
            </a:r>
            <a:r>
              <a:rPr lang="en-US" sz="2400" dirty="0" smtClean="0"/>
              <a:t> S&amp;P, 2014.</a:t>
            </a:r>
          </a:p>
          <a:p>
            <a:pPr lvl="1"/>
            <a:r>
              <a:rPr lang="en-US" sz="2400" dirty="0" smtClean="0"/>
              <a:t>To defeat brute-force attacks on encrypted dataset</a:t>
            </a:r>
          </a:p>
          <a:p>
            <a:endParaRPr lang="en-US" sz="2400" dirty="0" smtClean="0"/>
          </a:p>
          <a:p>
            <a:r>
              <a:rPr lang="en-US" sz="2400" dirty="0" smtClean="0"/>
              <a:t>“Cracking</a:t>
            </a:r>
            <a:r>
              <a:rPr lang="en-US" sz="2400" dirty="0" smtClean="0"/>
              <a:t>-Resistant Password Vaults using Natural Language </a:t>
            </a:r>
            <a:r>
              <a:rPr lang="en-US" sz="2400" dirty="0" smtClean="0"/>
              <a:t>Encoders”, S&amp;P, </a:t>
            </a:r>
            <a:r>
              <a:rPr lang="en-US" sz="2400" dirty="0" smtClean="0"/>
              <a:t>2015.</a:t>
            </a:r>
          </a:p>
          <a:p>
            <a:endParaRPr lang="en-US" sz="2400" dirty="0" smtClean="0"/>
          </a:p>
          <a:p>
            <a:r>
              <a:rPr lang="en-US" sz="2400" dirty="0" smtClean="0"/>
              <a:t>“</a:t>
            </a:r>
            <a:r>
              <a:rPr lang="en-US" sz="2400" dirty="0" err="1" smtClean="0"/>
              <a:t>GenoGuard</a:t>
            </a:r>
            <a:r>
              <a:rPr lang="en-US" sz="2400" dirty="0" smtClean="0"/>
              <a:t>: Protecting Genomic Data against Brute-Force </a:t>
            </a:r>
            <a:r>
              <a:rPr lang="en-US" sz="2400" dirty="0" smtClean="0"/>
              <a:t>Attacks”, S&amp;P, </a:t>
            </a:r>
            <a:r>
              <a:rPr lang="en-US" sz="2400" dirty="0" smtClean="0"/>
              <a:t>2015.</a:t>
            </a:r>
            <a:endParaRPr lang="en-US" sz="2400" dirty="0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/>
          </a:bodyPr>
          <a:lstStyle>
            <a:lvl1pPr defTabSz="438911">
              <a:defRPr sz="1344"/>
            </a:lvl1pPr>
          </a:lstStyle>
          <a:p>
            <a:pPr lvl="0">
              <a:defRPr sz="1800"/>
            </a:pPr>
            <a:fld id="{86CB4B4D-7CA3-9044-876B-883B54F8677D}" type="slidenum">
              <a:rPr sz="1344"/>
              <a:pPr lvl="0">
                <a:defRPr sz="1800"/>
              </a:pPr>
              <a:t>21</a:t>
            </a:fld>
            <a:endParaRPr sz="1344"/>
          </a:p>
        </p:txBody>
      </p:sp>
      <p:sp>
        <p:nvSpPr>
          <p:cNvPr id="127" name="Shape 1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 smtClean="0">
                <a:solidFill>
                  <a:srgbClr val="333399"/>
                </a:solidFill>
              </a:rPr>
              <a:t>Misc.</a:t>
            </a:r>
            <a:endParaRPr sz="4400" dirty="0">
              <a:solidFill>
                <a:srgbClr val="333399"/>
              </a:solidFill>
            </a:endParaRPr>
          </a:p>
        </p:txBody>
      </p:sp>
      <p:sp>
        <p:nvSpPr>
          <p:cNvPr id="128" name="Shape 12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>
            <a:normAutofit fontScale="92500" lnSpcReduction="10000"/>
          </a:bodyPr>
          <a:lstStyle/>
          <a:p>
            <a:pPr marL="534736" lvl="0" indent="-534736">
              <a:buBlip>
                <a:blip r:embed="rId2"/>
              </a:buBlip>
              <a:defRPr sz="1800"/>
            </a:pPr>
            <a:r>
              <a:rPr lang="en-US" sz="3000" dirty="0" smtClean="0">
                <a:latin typeface="Times New Roman"/>
                <a:cs typeface="Times New Roman"/>
              </a:rPr>
              <a:t>"Investigating the Computer Security Practices and Needs of Journalists", </a:t>
            </a:r>
            <a:r>
              <a:rPr lang="en-US" sz="3000" dirty="0" err="1" smtClean="0">
                <a:latin typeface="Times New Roman"/>
                <a:cs typeface="Times New Roman"/>
              </a:rPr>
              <a:t>Usenix</a:t>
            </a:r>
            <a:r>
              <a:rPr lang="en-US" sz="3000" dirty="0" smtClean="0">
                <a:latin typeface="Times New Roman"/>
                <a:cs typeface="Times New Roman"/>
              </a:rPr>
              <a:t> Security 2015.</a:t>
            </a:r>
          </a:p>
          <a:p>
            <a:pPr marL="534736" lvl="0" indent="-534736">
              <a:buBlip>
                <a:blip r:embed="rId2"/>
              </a:buBlip>
              <a:defRPr sz="1800"/>
            </a:pPr>
            <a:r>
              <a:rPr lang="en-US" sz="3000" dirty="0" smtClean="0">
                <a:latin typeface="Times New Roman"/>
                <a:cs typeface="Times New Roman"/>
              </a:rPr>
              <a:t> </a:t>
            </a:r>
          </a:p>
          <a:p>
            <a:pPr marL="534736" lvl="0" indent="-534736">
              <a:buBlip>
                <a:blip r:embed="rId2"/>
              </a:buBlip>
              <a:defRPr sz="1800"/>
            </a:pPr>
            <a:r>
              <a:rPr lang="en-US" sz="3000" dirty="0" smtClean="0">
                <a:latin typeface="Times New Roman"/>
                <a:cs typeface="Times New Roman"/>
              </a:rPr>
              <a:t>"</a:t>
            </a:r>
            <a:r>
              <a:rPr lang="en-US" sz="3000" dirty="0" err="1" smtClean="0">
                <a:latin typeface="Times New Roman"/>
                <a:cs typeface="Times New Roman"/>
              </a:rPr>
              <a:t>Reassembleable</a:t>
            </a:r>
            <a:r>
              <a:rPr lang="en-US" sz="3000" dirty="0" smtClean="0">
                <a:latin typeface="Times New Roman"/>
                <a:cs typeface="Times New Roman"/>
              </a:rPr>
              <a:t> Disassembling", </a:t>
            </a:r>
            <a:r>
              <a:rPr lang="en-US" sz="3000" dirty="0" err="1" smtClean="0">
                <a:latin typeface="Times New Roman"/>
                <a:cs typeface="Times New Roman"/>
              </a:rPr>
              <a:t>Usenix</a:t>
            </a:r>
            <a:r>
              <a:rPr lang="en-US" sz="3000" dirty="0" smtClean="0">
                <a:latin typeface="Times New Roman"/>
                <a:cs typeface="Times New Roman"/>
              </a:rPr>
              <a:t> Security 2015.</a:t>
            </a:r>
          </a:p>
          <a:p>
            <a:pPr marL="534736" lvl="0" indent="-534736">
              <a:buBlip>
                <a:blip r:embed="rId2"/>
              </a:buBlip>
              <a:defRPr sz="1800"/>
            </a:pPr>
            <a:endParaRPr lang="en-US" sz="3000" dirty="0" smtClean="0">
              <a:latin typeface="Times New Roman"/>
              <a:cs typeface="Times New Roman"/>
            </a:endParaRPr>
          </a:p>
          <a:p>
            <a:pPr marL="534736" lvl="0" indent="-534736">
              <a:buBlip>
                <a:blip r:embed="rId2"/>
              </a:buBlip>
              <a:defRPr sz="1800"/>
            </a:pPr>
            <a:r>
              <a:rPr lang="en-US" sz="3000" smtClean="0">
                <a:latin typeface="Times New Roman"/>
                <a:cs typeface="Times New Roman"/>
              </a:rPr>
              <a:t>“Towards </a:t>
            </a:r>
            <a:r>
              <a:rPr lang="en-US" sz="3000" dirty="0" smtClean="0">
                <a:latin typeface="Times New Roman"/>
                <a:cs typeface="Times New Roman"/>
              </a:rPr>
              <a:t>Making Systems Forget with </a:t>
            </a:r>
            <a:r>
              <a:rPr lang="en-US" sz="3000" smtClean="0">
                <a:latin typeface="Times New Roman"/>
                <a:cs typeface="Times New Roman"/>
              </a:rPr>
              <a:t>Machine Unlearning”, </a:t>
            </a:r>
            <a:r>
              <a:rPr lang="en-US" sz="3000" dirty="0" smtClean="0">
                <a:latin typeface="Times New Roman"/>
                <a:cs typeface="Times New Roman"/>
              </a:rPr>
              <a:t>S&amp;P 2015.</a:t>
            </a:r>
          </a:p>
          <a:p>
            <a:pPr marL="534736" lvl="0" indent="-534736">
              <a:buBlip>
                <a:blip r:embed="rId2"/>
              </a:buBlip>
              <a:defRPr sz="1800"/>
            </a:pPr>
            <a:endParaRPr lang="en-US" sz="3000" dirty="0" smtClean="0">
              <a:latin typeface="Times New Roman"/>
              <a:cs typeface="Times New Roman"/>
            </a:endParaRPr>
          </a:p>
          <a:p>
            <a:pPr marL="534736" lvl="0" indent="-534736">
              <a:buBlip>
                <a:blip r:embed="rId2"/>
              </a:buBlip>
              <a:defRPr sz="1800"/>
            </a:pPr>
            <a:r>
              <a:rPr lang="en-US" sz="3000" dirty="0" smtClean="0">
                <a:latin typeface="Times New Roman"/>
                <a:cs typeface="Times New Roman"/>
              </a:rPr>
              <a:t>"Principled Sampling for Anomaly Detection", NDSS 2015.</a:t>
            </a:r>
          </a:p>
          <a:p>
            <a:pPr marL="975607" lvl="1" indent="-534736">
              <a:buBlip>
                <a:blip r:embed="rId2"/>
              </a:buBlip>
              <a:defRPr sz="1800"/>
            </a:pPr>
            <a:r>
              <a:rPr lang="en-US" sz="2595" dirty="0" smtClean="0">
                <a:latin typeface="Times New Roman"/>
                <a:cs typeface="Times New Roman"/>
              </a:rPr>
              <a:t>obtaining probabilistic bounds on false positive rates for anomaly detectors </a:t>
            </a:r>
            <a:endParaRPr sz="2595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7"/>
          <p:cNvGrpSpPr/>
          <p:nvPr/>
        </p:nvGrpSpPr>
        <p:grpSpPr>
          <a:xfrm>
            <a:off x="382586" y="701675"/>
            <a:ext cx="8542539" cy="31750"/>
            <a:chOff x="0" y="0"/>
            <a:chExt cx="8542538" cy="31750"/>
          </a:xfrm>
        </p:grpSpPr>
        <p:sp>
          <p:nvSpPr>
            <p:cNvPr id="45" name="Shape 45"/>
            <p:cNvSpPr/>
            <p:nvPr/>
          </p:nvSpPr>
          <p:spPr>
            <a:xfrm>
              <a:off x="-1" y="0"/>
              <a:ext cx="8542539" cy="31750"/>
            </a:xfrm>
            <a:prstGeom prst="rect">
              <a:avLst/>
            </a:prstGeom>
            <a:blipFill rotWithShape="1">
              <a:blip r:embed="rId2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-1" y="0"/>
              <a:ext cx="8542539" cy="31750"/>
            </a:xfrm>
            <a:prstGeom prst="rect">
              <a:avLst/>
            </a:prstGeom>
            <a:noFill/>
            <a:ln w="12700" cap="flat">
              <a:solidFill>
                <a:srgbClr val="A4EACA">
                  <a:alpha val="8093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</p:grpSp>
      <p:sp>
        <p:nvSpPr>
          <p:cNvPr id="48" name="Shape 4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/>
          </a:bodyPr>
          <a:lstStyle>
            <a:lvl1pPr defTabSz="438911">
              <a:defRPr sz="1300"/>
            </a:lvl1pPr>
          </a:lstStyle>
          <a:p>
            <a:pPr lvl="0">
              <a:defRPr sz="1800"/>
            </a:pPr>
            <a:fld id="{86CB4B4D-7CA3-9044-876B-883B54F8677D}" type="slidenum">
              <a:rPr sz="1300"/>
              <a:pPr lvl="0">
                <a:defRPr sz="1800"/>
              </a:pPr>
              <a:t>3</a:t>
            </a:fld>
            <a:endParaRPr sz="1300"/>
          </a:p>
        </p:txBody>
      </p:sp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 dirty="0">
                <a:solidFill>
                  <a:srgbClr val="333399"/>
                </a:solidFill>
              </a:rPr>
              <a:t>Topic Area </a:t>
            </a:r>
            <a:r>
              <a:rPr sz="4400" dirty="0" smtClean="0">
                <a:solidFill>
                  <a:srgbClr val="333399"/>
                </a:solidFill>
              </a:rPr>
              <a:t>Selection</a:t>
            </a:r>
            <a:r>
              <a:rPr lang="en-US" sz="4400" dirty="0" smtClean="0">
                <a:solidFill>
                  <a:srgbClr val="333399"/>
                </a:solidFill>
              </a:rPr>
              <a:t> (Cont)</a:t>
            </a:r>
            <a:endParaRPr sz="4400" dirty="0">
              <a:solidFill>
                <a:srgbClr val="333399"/>
              </a:solidFill>
            </a:endParaRPr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457200" y="978215"/>
            <a:ext cx="8229600" cy="525780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1083733" indent="-1083733">
              <a:spcBef>
                <a:spcPts val="600"/>
              </a:spcBef>
              <a:defRPr sz="1800"/>
            </a:pPr>
            <a:r>
              <a:rPr sz="3200" dirty="0"/>
              <a:t>Each student chooses two papers and the class dates;</a:t>
            </a:r>
            <a:r>
              <a:rPr sz="3200" dirty="0" smtClean="0"/>
              <a:t>  </a:t>
            </a:r>
            <a:r>
              <a:rPr lang="en-US" sz="3200" dirty="0" smtClean="0"/>
              <a:t>email your choices</a:t>
            </a:r>
            <a:r>
              <a:rPr sz="3200" dirty="0" smtClean="0"/>
              <a:t> </a:t>
            </a:r>
            <a:r>
              <a:rPr sz="3200" dirty="0"/>
              <a:t>to the </a:t>
            </a:r>
            <a:r>
              <a:rPr sz="3200" dirty="0" smtClean="0"/>
              <a:t>instructor</a:t>
            </a:r>
            <a:r>
              <a:rPr lang="en-US" dirty="0" smtClean="0"/>
              <a:t>.</a:t>
            </a:r>
            <a:r>
              <a:rPr sz="3200" dirty="0" smtClean="0"/>
              <a:t> F</a:t>
            </a:r>
            <a:r>
              <a:rPr lang="en-US" sz="3200" dirty="0" smtClean="0"/>
              <a:t>irst come first serve</a:t>
            </a:r>
            <a:endParaRPr sz="3200" dirty="0" smtClean="0"/>
          </a:p>
          <a:p>
            <a:pPr marL="1083733" indent="-1083733">
              <a:spcBef>
                <a:spcPts val="600"/>
              </a:spcBef>
              <a:defRPr sz="1800"/>
            </a:pPr>
            <a:r>
              <a:rPr lang="en-US" sz="3200" dirty="0" smtClean="0"/>
              <a:t>Guest lecturers</a:t>
            </a:r>
          </a:p>
          <a:p>
            <a:pPr marL="1083733" indent="-1083733">
              <a:spcBef>
                <a:spcPts val="600"/>
              </a:spcBef>
              <a:defRPr sz="1800"/>
            </a:pPr>
            <a:r>
              <a:rPr sz="3200" dirty="0" smtClean="0"/>
              <a:t>Instructor </a:t>
            </a:r>
            <a:r>
              <a:rPr sz="3200" dirty="0"/>
              <a:t>will present</a:t>
            </a:r>
            <a:r>
              <a:rPr sz="3200" dirty="0" smtClean="0"/>
              <a:t> </a:t>
            </a:r>
            <a:endParaRPr lang="en-US" dirty="0" smtClean="0"/>
          </a:p>
          <a:p>
            <a:pPr marL="1524604" lvl="1" indent="-1083733">
              <a:spcBef>
                <a:spcPts val="600"/>
              </a:spcBef>
              <a:defRPr sz="1800"/>
            </a:pPr>
            <a:r>
              <a:rPr lang="en-US" sz="2800" dirty="0" smtClean="0"/>
              <a:t>Research </a:t>
            </a:r>
            <a:r>
              <a:rPr sz="2800" dirty="0" smtClean="0"/>
              <a:t>topics </a:t>
            </a:r>
            <a:r>
              <a:rPr sz="2800" dirty="0"/>
              <a:t>related to his</a:t>
            </a:r>
            <a:r>
              <a:rPr sz="2800" dirty="0" smtClean="0"/>
              <a:t> </a:t>
            </a:r>
            <a:r>
              <a:rPr lang="en-US" sz="2800" dirty="0" smtClean="0"/>
              <a:t>current </a:t>
            </a:r>
            <a:r>
              <a:rPr sz="2800" dirty="0" smtClean="0"/>
              <a:t>research</a:t>
            </a:r>
            <a:endParaRPr lang="en-US" sz="2400" dirty="0" smtClean="0"/>
          </a:p>
          <a:p>
            <a:pPr marL="1524604" lvl="1" indent="-1083733">
              <a:spcBef>
                <a:spcPts val="600"/>
              </a:spcBef>
              <a:defRPr sz="1800"/>
            </a:pPr>
            <a:r>
              <a:rPr sz="2800" dirty="0" smtClean="0"/>
              <a:t>Other </a:t>
            </a:r>
            <a:r>
              <a:rPr sz="2800" dirty="0"/>
              <a:t>topics</a:t>
            </a:r>
            <a:r>
              <a:rPr sz="2800" dirty="0" smtClean="0"/>
              <a:t> </a:t>
            </a:r>
            <a:r>
              <a:rPr lang="en-US" sz="2800" dirty="0" smtClean="0"/>
              <a:t>if necessary</a:t>
            </a:r>
            <a:endParaRPr sz="2800" dirty="0"/>
          </a:p>
        </p:txBody>
      </p:sp>
      <p:pic>
        <p:nvPicPr>
          <p:cNvPr id="49" name="image1.ti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89441" y="111229"/>
            <a:ext cx="1115221" cy="513003"/>
          </a:xfrm>
          <a:prstGeom prst="rect">
            <a:avLst/>
          </a:prstGeom>
          <a:ln w="12700">
            <a:miter lim="400000"/>
          </a:ln>
        </p:spPr>
      </p:pic>
      <p:pic>
        <p:nvPicPr>
          <p:cNvPr id="50" name="image2.ti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8900" y="63458"/>
            <a:ext cx="910920" cy="6084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6"/>
          <p:cNvGrpSpPr/>
          <p:nvPr/>
        </p:nvGrpSpPr>
        <p:grpSpPr>
          <a:xfrm>
            <a:off x="382586" y="701675"/>
            <a:ext cx="8542539" cy="31750"/>
            <a:chOff x="0" y="0"/>
            <a:chExt cx="8542538" cy="31750"/>
          </a:xfrm>
        </p:grpSpPr>
        <p:sp>
          <p:nvSpPr>
            <p:cNvPr id="54" name="Shape 54"/>
            <p:cNvSpPr/>
            <p:nvPr/>
          </p:nvSpPr>
          <p:spPr>
            <a:xfrm>
              <a:off x="-1" y="0"/>
              <a:ext cx="8542539" cy="31750"/>
            </a:xfrm>
            <a:prstGeom prst="rect">
              <a:avLst/>
            </a:prstGeom>
            <a:blipFill rotWithShape="1">
              <a:blip r:embed="rId2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>
              <a:off x="-1" y="0"/>
              <a:ext cx="8542539" cy="31750"/>
            </a:xfrm>
            <a:prstGeom prst="rect">
              <a:avLst/>
            </a:prstGeom>
            <a:noFill/>
            <a:ln w="12700" cap="flat">
              <a:solidFill>
                <a:srgbClr val="A4EACA">
                  <a:alpha val="8093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</p:grp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/>
          </a:bodyPr>
          <a:lstStyle>
            <a:lvl1pPr defTabSz="438911">
              <a:defRPr sz="1300"/>
            </a:lvl1pPr>
          </a:lstStyle>
          <a:p>
            <a:pPr lvl="0">
              <a:defRPr sz="1800"/>
            </a:pPr>
            <a:fld id="{86CB4B4D-7CA3-9044-876B-883B54F8677D}" type="slidenum">
              <a:rPr sz="1300"/>
              <a:pPr lvl="0">
                <a:defRPr sz="1800"/>
              </a:pPr>
              <a:t>4</a:t>
            </a:fld>
            <a:endParaRPr sz="1300"/>
          </a:p>
        </p:txBody>
      </p:sp>
      <p:sp>
        <p:nvSpPr>
          <p:cNvPr id="60" name="Shape 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333399"/>
                </a:solidFill>
              </a:rPr>
              <a:t>Rule of Slides</a:t>
            </a:r>
          </a:p>
        </p:txBody>
      </p:sp>
      <p:sp>
        <p:nvSpPr>
          <p:cNvPr id="61" name="Shape 61"/>
          <p:cNvSpPr>
            <a:spLocks noGrp="1"/>
          </p:cNvSpPr>
          <p:nvPr>
            <p:ph type="body" idx="1"/>
          </p:nvPr>
        </p:nvSpPr>
        <p:spPr>
          <a:xfrm>
            <a:off x="457200" y="1028700"/>
            <a:ext cx="8229600" cy="5257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1083733" lvl="0" indent="-1083733">
              <a:defRPr sz="1800"/>
            </a:pPr>
            <a:r>
              <a:rPr sz="3200" dirty="0"/>
              <a:t>You should write the slides</a:t>
            </a:r>
            <a:r>
              <a:rPr sz="3200" dirty="0" smtClean="0"/>
              <a:t> </a:t>
            </a:r>
            <a:r>
              <a:rPr lang="en-US" sz="3200" dirty="0" smtClean="0"/>
              <a:t>by yourself</a:t>
            </a:r>
            <a:r>
              <a:rPr sz="3200" dirty="0" smtClean="0"/>
              <a:t>. </a:t>
            </a:r>
            <a:endParaRPr sz="3200" dirty="0"/>
          </a:p>
          <a:p>
            <a:pPr marL="1083733" lvl="0" indent="-1083733">
              <a:defRPr sz="1800"/>
            </a:pPr>
            <a:r>
              <a:rPr sz="3200" dirty="0"/>
              <a:t>Do not simply reuse slides from others</a:t>
            </a:r>
          </a:p>
          <a:p>
            <a:pPr marL="1148644" lvl="1" indent="-691444">
              <a:spcBef>
                <a:spcPts val="600"/>
              </a:spcBef>
              <a:buClr>
                <a:srgbClr val="FF0000"/>
              </a:buClr>
              <a:defRPr sz="1800"/>
            </a:pPr>
            <a:r>
              <a:rPr sz="2800" dirty="0"/>
              <a:t>Conference websites (e.g., NDSS, Usenix Security) provide slides</a:t>
            </a:r>
          </a:p>
          <a:p>
            <a:pPr marL="1083733" lvl="0" indent="-1083733">
              <a:defRPr sz="1800"/>
            </a:pPr>
            <a:r>
              <a:rPr sz="3200" dirty="0"/>
              <a:t>You should understand all the contents in your slides.</a:t>
            </a:r>
          </a:p>
        </p:txBody>
      </p:sp>
      <p:pic>
        <p:nvPicPr>
          <p:cNvPr id="58" name="image1.ti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89441" y="111229"/>
            <a:ext cx="1115221" cy="513003"/>
          </a:xfrm>
          <a:prstGeom prst="rect">
            <a:avLst/>
          </a:prstGeom>
          <a:ln w="12700">
            <a:miter lim="400000"/>
          </a:ln>
        </p:spPr>
      </p:pic>
      <p:pic>
        <p:nvPicPr>
          <p:cNvPr id="59" name="image2.ti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8900" y="63458"/>
            <a:ext cx="910920" cy="6084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5"/>
          <p:cNvGrpSpPr/>
          <p:nvPr/>
        </p:nvGrpSpPr>
        <p:grpSpPr>
          <a:xfrm>
            <a:off x="382586" y="701675"/>
            <a:ext cx="8542539" cy="31750"/>
            <a:chOff x="0" y="0"/>
            <a:chExt cx="8542538" cy="31750"/>
          </a:xfrm>
        </p:grpSpPr>
        <p:sp>
          <p:nvSpPr>
            <p:cNvPr id="63" name="Shape 63"/>
            <p:cNvSpPr/>
            <p:nvPr/>
          </p:nvSpPr>
          <p:spPr>
            <a:xfrm>
              <a:off x="-1" y="0"/>
              <a:ext cx="8542539" cy="31750"/>
            </a:xfrm>
            <a:prstGeom prst="rect">
              <a:avLst/>
            </a:prstGeom>
            <a:blipFill rotWithShape="1">
              <a:blip r:embed="rId3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-1" y="0"/>
              <a:ext cx="8542539" cy="31750"/>
            </a:xfrm>
            <a:prstGeom prst="rect">
              <a:avLst/>
            </a:prstGeom>
            <a:noFill/>
            <a:ln w="12700" cap="flat">
              <a:solidFill>
                <a:srgbClr val="A4EACA">
                  <a:alpha val="8093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</p:grpSp>
      <p:sp>
        <p:nvSpPr>
          <p:cNvPr id="66" name="Shape 66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 defTabSz="438911">
              <a:defRPr sz="1300"/>
            </a:lvl1pPr>
          </a:lstStyle>
          <a:p>
            <a:pPr lvl="0"/>
            <a:fld id="{86CB4B4D-7CA3-9044-876B-883B54F8677D}" type="slidenum">
              <a:rPr lang="en-US" smtClean="0"/>
              <a:pPr lvl="0"/>
              <a:t>5</a:t>
            </a:fld>
            <a:endParaRPr lang="en-US"/>
          </a:p>
        </p:txBody>
      </p:sp>
      <p:sp>
        <p:nvSpPr>
          <p:cNvPr id="69" name="Shape 6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/>
              <a:t>Topic Areas</a:t>
            </a:r>
            <a:endParaRPr lang="en-US"/>
          </a:p>
        </p:txBody>
      </p:sp>
      <p:sp>
        <p:nvSpPr>
          <p:cNvPr id="70" name="Shape 7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sz="2400" dirty="0" smtClean="0"/>
              <a:t>Operating System Security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 smtClean="0"/>
              <a:t>Attacks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 smtClean="0"/>
              <a:t>Android Security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 smtClean="0"/>
              <a:t>Hardware Security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 smtClean="0"/>
              <a:t>Authentication and Identity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 smtClean="0"/>
              <a:t>Web Security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 smtClean="0"/>
              <a:t>Obfuscation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 smtClean="0"/>
              <a:t>Network Security (TLS)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 smtClean="0"/>
              <a:t>Privacy and Anonymity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 smtClean="0"/>
              <a:t>Password </a:t>
            </a:r>
            <a:r>
              <a:rPr lang="en-US" sz="2400" dirty="0" smtClean="0"/>
              <a:t>Management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 smtClean="0"/>
              <a:t>Honey Encryption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sz="2400" dirty="0" smtClean="0"/>
              <a:t>misc</a:t>
            </a:r>
          </a:p>
        </p:txBody>
      </p:sp>
      <p:pic>
        <p:nvPicPr>
          <p:cNvPr id="67" name="image1.ti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989441" y="111229"/>
            <a:ext cx="1115221" cy="513003"/>
          </a:xfrm>
          <a:prstGeom prst="rect">
            <a:avLst/>
          </a:prstGeom>
          <a:ln w="12700">
            <a:miter lim="400000"/>
          </a:ln>
        </p:spPr>
      </p:pic>
      <p:pic>
        <p:nvPicPr>
          <p:cNvPr id="68" name="image2.ti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8900" y="63458"/>
            <a:ext cx="910920" cy="6084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5"/>
          <p:cNvGrpSpPr/>
          <p:nvPr/>
        </p:nvGrpSpPr>
        <p:grpSpPr>
          <a:xfrm>
            <a:off x="382586" y="701675"/>
            <a:ext cx="8542539" cy="31750"/>
            <a:chOff x="0" y="0"/>
            <a:chExt cx="8542538" cy="31750"/>
          </a:xfrm>
        </p:grpSpPr>
        <p:sp>
          <p:nvSpPr>
            <p:cNvPr id="73" name="Shape 73"/>
            <p:cNvSpPr/>
            <p:nvPr/>
          </p:nvSpPr>
          <p:spPr>
            <a:xfrm>
              <a:off x="-1" y="0"/>
              <a:ext cx="8542539" cy="31750"/>
            </a:xfrm>
            <a:prstGeom prst="rect">
              <a:avLst/>
            </a:prstGeom>
            <a:blipFill rotWithShape="1">
              <a:blip r:embed="rId2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x="-1" y="0"/>
              <a:ext cx="8542539" cy="31750"/>
            </a:xfrm>
            <a:prstGeom prst="rect">
              <a:avLst/>
            </a:prstGeom>
            <a:noFill/>
            <a:ln w="12700" cap="flat">
              <a:solidFill>
                <a:srgbClr val="A4EACA">
                  <a:alpha val="80930"/>
                </a:srgbClr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defRPr>
              </a:pPr>
              <a:endParaRPr/>
            </a:p>
          </p:txBody>
        </p:sp>
      </p:grp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/>
          </a:bodyPr>
          <a:lstStyle>
            <a:lvl1pPr defTabSz="438911">
              <a:defRPr sz="1300"/>
            </a:lvl1pPr>
          </a:lstStyle>
          <a:p>
            <a:pPr lvl="0">
              <a:defRPr sz="1800"/>
            </a:pPr>
            <a:fld id="{86CB4B4D-7CA3-9044-876B-883B54F8677D}" type="slidenum">
              <a:rPr sz="1300"/>
              <a:pPr lvl="0">
                <a:defRPr sz="1800"/>
              </a:pPr>
              <a:t>6</a:t>
            </a:fld>
            <a:endParaRPr sz="1300"/>
          </a:p>
        </p:txBody>
      </p:sp>
      <p:sp>
        <p:nvSpPr>
          <p:cNvPr id="79" name="Shape 7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 smtClean="0">
                <a:solidFill>
                  <a:srgbClr val="333399"/>
                </a:solidFill>
              </a:rPr>
              <a:t>Operating </a:t>
            </a:r>
            <a:r>
              <a:rPr sz="4400" dirty="0" smtClean="0">
                <a:solidFill>
                  <a:srgbClr val="333399"/>
                </a:solidFill>
              </a:rPr>
              <a:t>System </a:t>
            </a:r>
            <a:r>
              <a:rPr sz="4400" dirty="0">
                <a:solidFill>
                  <a:srgbClr val="333399"/>
                </a:solidFill>
              </a:rPr>
              <a:t>Security</a:t>
            </a:r>
          </a:p>
        </p:txBody>
      </p:sp>
      <p:sp>
        <p:nvSpPr>
          <p:cNvPr id="80" name="Shape 80"/>
          <p:cNvSpPr>
            <a:spLocks noGrp="1"/>
          </p:cNvSpPr>
          <p:nvPr>
            <p:ph type="body" idx="1"/>
          </p:nvPr>
        </p:nvSpPr>
        <p:spPr>
          <a:xfrm>
            <a:off x="457200" y="1028699"/>
            <a:ext cx="8229600" cy="5445759"/>
          </a:xfrm>
          <a:prstGeom prst="rect">
            <a:avLst/>
          </a:prstGeom>
        </p:spPr>
        <p:txBody>
          <a:bodyPr lIns="0" tIns="0" rIns="0" bIns="0">
            <a:normAutofit lnSpcReduction="10000"/>
          </a:bodyPr>
          <a:lstStyle/>
          <a:p>
            <a:pPr marL="229936" lvl="0" indent="-229936" defTabSz="393191">
              <a:spcBef>
                <a:spcPts val="0"/>
              </a:spcBef>
              <a:buBlip>
                <a:blip r:embed="rId3"/>
              </a:buBlip>
              <a:defRPr sz="1800"/>
            </a:pPr>
            <a:r>
              <a:rPr lang="en-US" sz="2400" dirty="0" smtClean="0">
                <a:latin typeface="Times Roman"/>
                <a:ea typeface="Times Roman"/>
                <a:cs typeface="Times Roman"/>
                <a:sym typeface="Times Roman"/>
              </a:rPr>
              <a:t>"Securing Self-</a:t>
            </a:r>
            <a:r>
              <a:rPr lang="en-US" sz="2400" dirty="0" err="1" smtClean="0">
                <a:latin typeface="Times Roman"/>
                <a:ea typeface="Times Roman"/>
                <a:cs typeface="Times Roman"/>
                <a:sym typeface="Times Roman"/>
              </a:rPr>
              <a:t>Virtualizing</a:t>
            </a:r>
            <a:r>
              <a:rPr lang="en-US" sz="2400" dirty="0" smtClean="0">
                <a:latin typeface="Times Roman"/>
                <a:ea typeface="Times Roman"/>
                <a:cs typeface="Times Roman"/>
                <a:sym typeface="Times Roman"/>
              </a:rPr>
              <a:t> Ethernet Devices". </a:t>
            </a:r>
            <a:r>
              <a:rPr lang="en-US" sz="2400" dirty="0" err="1" smtClean="0">
                <a:latin typeface="Times Roman"/>
                <a:ea typeface="Times Roman"/>
                <a:cs typeface="Times Roman"/>
                <a:sym typeface="Times Roman"/>
              </a:rPr>
              <a:t>Usenix</a:t>
            </a:r>
            <a:r>
              <a:rPr lang="en-US" sz="2400" dirty="0" smtClean="0">
                <a:latin typeface="Times Roman"/>
                <a:ea typeface="Times Roman"/>
                <a:cs typeface="Times Roman"/>
                <a:sym typeface="Times Roman"/>
              </a:rPr>
              <a:t> Security 2015.</a:t>
            </a:r>
          </a:p>
          <a:p>
            <a:pPr marL="670807" lvl="1" indent="-229936" defTabSz="393191">
              <a:spcBef>
                <a:spcPts val="0"/>
              </a:spcBef>
              <a:buBlip>
                <a:blip r:embed="rId3"/>
              </a:buBlip>
              <a:defRPr sz="1800"/>
            </a:pPr>
            <a:r>
              <a:rPr lang="en-US" sz="2000" dirty="0" smtClean="0">
                <a:latin typeface="Times Roman"/>
                <a:ea typeface="Times Roman"/>
                <a:cs typeface="Times Roman"/>
                <a:sym typeface="Times Roman"/>
              </a:rPr>
              <a:t>Attacks using design flaw of Single Root I/O virtualization  (SRIOV) </a:t>
            </a:r>
          </a:p>
          <a:p>
            <a:pPr marL="670807" lvl="1" indent="-229936" defTabSz="393191">
              <a:spcBef>
                <a:spcPts val="0"/>
              </a:spcBef>
              <a:buBlip>
                <a:blip r:embed="rId3"/>
              </a:buBlip>
              <a:defRPr sz="1800"/>
            </a:pPr>
            <a:endParaRPr lang="en-US" sz="24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229936" lvl="0" indent="-229936" defTabSz="393191">
              <a:spcBef>
                <a:spcPts val="0"/>
              </a:spcBef>
              <a:buBlip>
                <a:blip r:embed="rId3"/>
              </a:buBlip>
              <a:defRPr sz="1800"/>
            </a:pPr>
            <a:r>
              <a:rPr lang="en-US" sz="2400" dirty="0" smtClean="0">
                <a:latin typeface="Times Roman"/>
                <a:ea typeface="Times Roman"/>
                <a:cs typeface="Times Roman"/>
                <a:sym typeface="Times Roman"/>
              </a:rPr>
              <a:t>"Protecting Data on </a:t>
            </a:r>
            <a:r>
              <a:rPr lang="en-US" sz="2400" dirty="0" err="1" smtClean="0">
                <a:latin typeface="Times Roman"/>
                <a:ea typeface="Times Roman"/>
                <a:cs typeface="Times Roman"/>
                <a:sym typeface="Times Roman"/>
              </a:rPr>
              <a:t>Smartphones</a:t>
            </a:r>
            <a:r>
              <a:rPr lang="en-US" sz="2400" dirty="0" smtClean="0">
                <a:latin typeface="Times Roman"/>
                <a:ea typeface="Times Roman"/>
                <a:cs typeface="Times Roman"/>
                <a:sym typeface="Times Roman"/>
              </a:rPr>
              <a:t> and Tablets from Memory Attacks", ASPLOS 2015. </a:t>
            </a:r>
          </a:p>
          <a:p>
            <a:pPr marL="670807" lvl="1" indent="-229936" defTabSz="393191">
              <a:spcBef>
                <a:spcPts val="0"/>
              </a:spcBef>
              <a:buBlip>
                <a:blip r:embed="rId3"/>
              </a:buBlip>
              <a:defRPr sz="1800"/>
            </a:pPr>
            <a:r>
              <a:rPr lang="en-US" sz="2000" dirty="0" smtClean="0">
                <a:latin typeface="Times Roman"/>
                <a:ea typeface="Times Roman"/>
                <a:cs typeface="Times Roman"/>
                <a:sym typeface="Times Roman"/>
              </a:rPr>
              <a:t>Use Cache and </a:t>
            </a:r>
            <a:r>
              <a:rPr lang="en-US" sz="2000" dirty="0" err="1" smtClean="0">
                <a:latin typeface="Times Roman"/>
                <a:ea typeface="Times Roman"/>
                <a:cs typeface="Times Roman"/>
                <a:sym typeface="Times Roman"/>
              </a:rPr>
              <a:t>iRAM</a:t>
            </a:r>
            <a:r>
              <a:rPr lang="en-US" sz="2000" dirty="0" smtClean="0">
                <a:latin typeface="Times Roman"/>
                <a:ea typeface="Times Roman"/>
                <a:cs typeface="Times Roman"/>
                <a:sym typeface="Times Roman"/>
              </a:rPr>
              <a:t> to defeat Cold-boot attacks</a:t>
            </a:r>
          </a:p>
          <a:p>
            <a:pPr marL="229936" lvl="0" indent="-229936" defTabSz="393191">
              <a:spcBef>
                <a:spcPts val="0"/>
              </a:spcBef>
              <a:buBlip>
                <a:blip r:embed="rId3"/>
              </a:buBlip>
              <a:defRPr sz="1800"/>
            </a:pPr>
            <a:endParaRPr lang="en-US" sz="20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229936" lvl="0" indent="-229936" defTabSz="393191">
              <a:spcBef>
                <a:spcPts val="0"/>
              </a:spcBef>
              <a:buBlip>
                <a:blip r:embed="rId3"/>
              </a:buBlip>
              <a:defRPr sz="1800"/>
            </a:pPr>
            <a:r>
              <a:rPr lang="en-US" sz="2400" dirty="0" smtClean="0">
                <a:latin typeface="Times Roman"/>
                <a:ea typeface="Times Roman"/>
                <a:cs typeface="Times Roman"/>
                <a:sym typeface="Times Roman"/>
              </a:rPr>
              <a:t>"SPECS: A Lightweight Runtime Mechanism for Protecting Software from Security-Critical Processor Bugs", ASPLOS 2015. </a:t>
            </a:r>
          </a:p>
          <a:p>
            <a:pPr marL="670807" lvl="1" indent="-229936" defTabSz="393191">
              <a:spcBef>
                <a:spcPts val="0"/>
              </a:spcBef>
              <a:buBlip>
                <a:blip r:embed="rId3"/>
              </a:buBlip>
              <a:defRPr sz="1800"/>
            </a:pPr>
            <a:r>
              <a:rPr lang="en-US" sz="2000" dirty="0" smtClean="0">
                <a:latin typeface="Times Roman"/>
                <a:ea typeface="Times Roman"/>
                <a:cs typeface="Times Roman"/>
                <a:sym typeface="Times Roman"/>
              </a:rPr>
              <a:t>If the processor has bugs, how to protect the software?</a:t>
            </a:r>
          </a:p>
          <a:p>
            <a:pPr marL="229936" lvl="0" indent="-229936" defTabSz="393191">
              <a:spcBef>
                <a:spcPts val="0"/>
              </a:spcBef>
              <a:buBlip>
                <a:blip r:embed="rId3"/>
              </a:buBlip>
              <a:defRPr sz="1800"/>
            </a:pPr>
            <a:endParaRPr lang="en-US" sz="20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229936" lvl="0" indent="-229936" defTabSz="393191">
              <a:spcBef>
                <a:spcPts val="0"/>
              </a:spcBef>
              <a:buBlip>
                <a:blip r:embed="rId3"/>
              </a:buBlip>
              <a:defRPr sz="1800"/>
            </a:pPr>
            <a:r>
              <a:rPr lang="en-US" sz="2400" dirty="0" smtClean="0">
                <a:latin typeface="Times Roman"/>
                <a:ea typeface="Times Roman"/>
                <a:cs typeface="Times Roman"/>
                <a:sym typeface="Times Roman"/>
              </a:rPr>
              <a:t>"Decoupling cores, kernels, and operating systems", OSDI 2014</a:t>
            </a:r>
          </a:p>
          <a:p>
            <a:pPr marL="670807" lvl="1" indent="-229936" defTabSz="393191">
              <a:spcBef>
                <a:spcPts val="0"/>
              </a:spcBef>
              <a:buBlip>
                <a:blip r:embed="rId3"/>
              </a:buBlip>
              <a:defRPr sz="1800"/>
            </a:pPr>
            <a:r>
              <a:rPr lang="en-US" sz="2000" dirty="0" smtClean="0">
                <a:latin typeface="Times Roman"/>
                <a:ea typeface="Times Roman"/>
                <a:cs typeface="Times Roman"/>
                <a:sym typeface="Times Roman"/>
              </a:rPr>
              <a:t>Multiple kernels on multiple cores</a:t>
            </a:r>
          </a:p>
          <a:p>
            <a:pPr marL="229936" lvl="0" indent="-229936" defTabSz="393191">
              <a:spcBef>
                <a:spcPts val="0"/>
              </a:spcBef>
              <a:buBlip>
                <a:blip r:embed="rId3"/>
              </a:buBlip>
              <a:defRPr sz="1800"/>
            </a:pPr>
            <a:endParaRPr lang="en-US" sz="20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229936" lvl="0" indent="-229936" defTabSz="393191">
              <a:spcBef>
                <a:spcPts val="0"/>
              </a:spcBef>
              <a:buBlip>
                <a:blip r:embed="rId3"/>
              </a:buBlip>
              <a:defRPr sz="1800"/>
            </a:pPr>
            <a:r>
              <a:rPr lang="en-US" sz="2400" dirty="0" smtClean="0">
                <a:latin typeface="Times Roman"/>
                <a:ea typeface="Times Roman"/>
                <a:cs typeface="Times Roman"/>
                <a:sym typeface="Times Roman"/>
              </a:rPr>
              <a:t> "Code-Pointer Integrity", OSDI 2014.</a:t>
            </a:r>
            <a:endParaRPr sz="2400" dirty="0">
              <a:latin typeface="Times Roman"/>
              <a:ea typeface="Times Roman"/>
              <a:cs typeface="Times Roman"/>
              <a:sym typeface="Times Roman"/>
            </a:endParaRPr>
          </a:p>
        </p:txBody>
      </p:sp>
      <p:pic>
        <p:nvPicPr>
          <p:cNvPr id="77" name="image1.ti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989441" y="111229"/>
            <a:ext cx="1115221" cy="513003"/>
          </a:xfrm>
          <a:prstGeom prst="rect">
            <a:avLst/>
          </a:prstGeom>
          <a:ln w="12700">
            <a:miter lim="400000"/>
          </a:ln>
        </p:spPr>
      </p:pic>
      <p:pic>
        <p:nvPicPr>
          <p:cNvPr id="78" name="image2.ti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8900" y="63458"/>
            <a:ext cx="910920" cy="6084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/>
          </a:bodyPr>
          <a:lstStyle>
            <a:lvl1pPr defTabSz="438911">
              <a:defRPr sz="1344"/>
            </a:lvl1pPr>
          </a:lstStyle>
          <a:p>
            <a:pPr lvl="0">
              <a:defRPr sz="1800"/>
            </a:pPr>
            <a:fld id="{86CB4B4D-7CA3-9044-876B-883B54F8677D}" type="slidenum">
              <a:rPr sz="1344"/>
              <a:pPr lvl="0">
                <a:defRPr sz="1800"/>
              </a:pPr>
              <a:t>7</a:t>
            </a:fld>
            <a:endParaRPr sz="1344"/>
          </a:p>
        </p:txBody>
      </p:sp>
      <p:sp>
        <p:nvSpPr>
          <p:cNvPr id="83" name="Shape 8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 dirty="0">
                <a:solidFill>
                  <a:srgbClr val="333399"/>
                </a:solidFill>
              </a:rPr>
              <a:t>Attacks</a:t>
            </a:r>
          </a:p>
        </p:txBody>
      </p:sp>
      <p:sp>
        <p:nvSpPr>
          <p:cNvPr id="84" name="Shape 8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5907" lvl="0" indent="-345907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Side Channel Attacks vs. Covert Channel Attacks</a:t>
            </a:r>
          </a:p>
          <a:p>
            <a:pPr marL="345907" lvl="0" indent="-345907" defTabSz="457200">
              <a:spcBef>
                <a:spcPts val="0"/>
              </a:spcBef>
              <a:buBlip>
                <a:blip r:embed="rId2"/>
              </a:buBlip>
              <a:defRPr sz="1800"/>
            </a:pPr>
            <a:endParaRPr lang="en-US" sz="28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345907" lvl="0" indent="-345907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“Thwarting Cache Side-Channel Attacks Through Dynamic Software Diversity", NDSS 2015.</a:t>
            </a:r>
          </a:p>
          <a:p>
            <a:pPr marL="345907" lvl="0" indent="-345907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"S$A: A Shared Cache Attack that Works Across Cores and Defies VM Sandboxing—and its Application to AES", S&amp;P 2015.</a:t>
            </a:r>
          </a:p>
          <a:p>
            <a:pPr marL="345907" lvl="0" indent="-345907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"Last-Level Cache Side-Channel Attacks are Practical ", S&amp;P 2015.</a:t>
            </a:r>
          </a:p>
          <a:p>
            <a:pPr marL="345907" lvl="0" indent="-345907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“Cache Template Attacks: Automating Attacks on Inclusive Last-Level </a:t>
            </a:r>
            <a:r>
              <a:rPr lang="en-US" sz="2800" dirty="0" err="1" smtClean="0">
                <a:latin typeface="Times Roman"/>
                <a:ea typeface="Times Roman"/>
                <a:cs typeface="Times Roman"/>
                <a:sym typeface="Times Roman"/>
              </a:rPr>
              <a:t>Cache”s</a:t>
            </a: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, </a:t>
            </a:r>
            <a:r>
              <a:rPr lang="en-US" sz="2800" dirty="0" err="1" smtClean="0">
                <a:latin typeface="Times Roman"/>
                <a:ea typeface="Times Roman"/>
                <a:cs typeface="Times Roman"/>
                <a:sym typeface="Times Roman"/>
              </a:rPr>
              <a:t>Usenix</a:t>
            </a:r>
            <a:r>
              <a:rPr lang="en-US" sz="2800" dirty="0" smtClean="0">
                <a:latin typeface="Times Roman"/>
                <a:ea typeface="Times Roman"/>
                <a:cs typeface="Times Roman"/>
                <a:sym typeface="Times Roman"/>
              </a:rPr>
              <a:t> Security 2015.</a:t>
            </a:r>
            <a:endParaRPr sz="2800" dirty="0">
              <a:latin typeface="Times Roman"/>
              <a:ea typeface="Times Roman"/>
              <a:cs typeface="Times Roman"/>
              <a:sym typeface="Times Roman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/>
          </a:bodyPr>
          <a:lstStyle>
            <a:lvl1pPr defTabSz="438911">
              <a:defRPr sz="1344"/>
            </a:lvl1pPr>
          </a:lstStyle>
          <a:p>
            <a:pPr lvl="0">
              <a:defRPr sz="1800"/>
            </a:pPr>
            <a:fld id="{86CB4B4D-7CA3-9044-876B-883B54F8677D}" type="slidenum">
              <a:rPr sz="1344"/>
              <a:pPr lvl="0">
                <a:defRPr sz="1800"/>
              </a:pPr>
              <a:t>8</a:t>
            </a:fld>
            <a:endParaRPr sz="1344"/>
          </a:p>
        </p:txBody>
      </p:sp>
      <p:sp>
        <p:nvSpPr>
          <p:cNvPr id="83" name="Shape 8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 dirty="0" smtClean="0">
                <a:solidFill>
                  <a:srgbClr val="333399"/>
                </a:solidFill>
              </a:rPr>
              <a:t>Attacks</a:t>
            </a:r>
            <a:r>
              <a:rPr lang="en-US" sz="4400" dirty="0" smtClean="0">
                <a:solidFill>
                  <a:srgbClr val="333399"/>
                </a:solidFill>
              </a:rPr>
              <a:t> (Cont)</a:t>
            </a:r>
            <a:endParaRPr sz="4400" dirty="0">
              <a:solidFill>
                <a:srgbClr val="333399"/>
              </a:solidFill>
            </a:endParaRPr>
          </a:p>
        </p:txBody>
      </p:sp>
      <p:sp>
        <p:nvSpPr>
          <p:cNvPr id="84" name="Shape 8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5907" lvl="0" indent="-345907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400" dirty="0" smtClean="0">
                <a:latin typeface="Times Roman"/>
                <a:ea typeface="Times Roman"/>
                <a:cs typeface="Times Roman"/>
                <a:sym typeface="Times Roman"/>
              </a:rPr>
              <a:t>“</a:t>
            </a:r>
            <a:r>
              <a:rPr lang="en-US" sz="2400" dirty="0" err="1" smtClean="0">
                <a:latin typeface="Times Roman"/>
                <a:ea typeface="Times Roman"/>
                <a:cs typeface="Times Roman"/>
                <a:sym typeface="Times Roman"/>
              </a:rPr>
              <a:t>VTint</a:t>
            </a:r>
            <a:r>
              <a:rPr lang="en-US" sz="2400" dirty="0" smtClean="0">
                <a:latin typeface="Times Roman"/>
                <a:ea typeface="Times Roman"/>
                <a:cs typeface="Times Roman"/>
                <a:sym typeface="Times Roman"/>
              </a:rPr>
              <a:t>: Protecting Virtual Function Tables’ Integrity", NDSS 2015.</a:t>
            </a:r>
          </a:p>
          <a:p>
            <a:pPr marL="345907" lvl="0" indent="-345907" defTabSz="457200">
              <a:spcBef>
                <a:spcPts val="0"/>
              </a:spcBef>
              <a:buBlip>
                <a:blip r:embed="rId2"/>
              </a:buBlip>
              <a:defRPr sz="1800"/>
            </a:pPr>
            <a:endParaRPr lang="en-US" sz="24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345907" lvl="0" indent="-345907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400" dirty="0" smtClean="0">
                <a:latin typeface="Times Roman"/>
                <a:ea typeface="Times Roman"/>
                <a:cs typeface="Times Roman"/>
                <a:sym typeface="Times Roman"/>
              </a:rPr>
              <a:t>"Trends and Lessons from Three Years Fighting Malicious Extensions", </a:t>
            </a:r>
            <a:r>
              <a:rPr lang="en-US" sz="2400" dirty="0" err="1" smtClean="0">
                <a:latin typeface="Times Roman"/>
                <a:ea typeface="Times Roman"/>
                <a:cs typeface="Times Roman"/>
                <a:sym typeface="Times Roman"/>
              </a:rPr>
              <a:t>Usenix</a:t>
            </a:r>
            <a:r>
              <a:rPr lang="en-US" sz="2400" dirty="0" smtClean="0">
                <a:latin typeface="Times Roman"/>
                <a:ea typeface="Times Roman"/>
                <a:cs typeface="Times Roman"/>
                <a:sym typeface="Times Roman"/>
              </a:rPr>
              <a:t> Security 2015. </a:t>
            </a:r>
          </a:p>
          <a:p>
            <a:pPr marL="786778" lvl="1" indent="-345907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400" dirty="0" smtClean="0">
                <a:latin typeface="Times Roman"/>
                <a:ea typeface="Times Roman"/>
                <a:cs typeface="Times Roman"/>
                <a:sym typeface="Times Roman"/>
              </a:rPr>
              <a:t>How does Google filter out malicious Chrome add-ons? </a:t>
            </a:r>
          </a:p>
          <a:p>
            <a:pPr marL="786778" lvl="1" indent="-345907" defTabSz="457200">
              <a:spcBef>
                <a:spcPts val="0"/>
              </a:spcBef>
              <a:buBlip>
                <a:blip r:embed="rId2"/>
              </a:buBlip>
              <a:defRPr sz="1800"/>
            </a:pPr>
            <a:endParaRPr lang="en-US" sz="24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345907" lvl="0" indent="-345907" defTabSz="457200">
              <a:spcBef>
                <a:spcPts val="0"/>
              </a:spcBef>
              <a:buBlip>
                <a:blip r:embed="rId2"/>
              </a:buBlip>
              <a:defRPr sz="1800"/>
            </a:pPr>
            <a:endParaRPr lang="en-US" sz="24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345907" lvl="0" indent="-345907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400" dirty="0" smtClean="0">
                <a:latin typeface="Times Roman"/>
                <a:ea typeface="Times Roman"/>
                <a:cs typeface="Times Roman"/>
                <a:sym typeface="Times Roman"/>
              </a:rPr>
              <a:t>“GUITAR: Piecing Together Android App GUIs from Memory Images", CCS 2015.</a:t>
            </a:r>
          </a:p>
          <a:p>
            <a:pPr marL="786778" lvl="1" indent="-345907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400" dirty="0" smtClean="0">
                <a:latin typeface="Times Roman"/>
                <a:ea typeface="Times Roman"/>
                <a:cs typeface="Times Roman"/>
                <a:sym typeface="Times Roman"/>
              </a:rPr>
              <a:t>Memory forensic analysis</a:t>
            </a:r>
            <a:endParaRPr sz="2400" dirty="0">
              <a:latin typeface="Times Roman"/>
              <a:ea typeface="Times Roman"/>
              <a:cs typeface="Times Roman"/>
              <a:sym typeface="Times Roman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>
            <a:normAutofit/>
          </a:bodyPr>
          <a:lstStyle>
            <a:lvl1pPr defTabSz="438911">
              <a:defRPr sz="1344"/>
            </a:lvl1pPr>
          </a:lstStyle>
          <a:p>
            <a:pPr lvl="0">
              <a:defRPr sz="1800"/>
            </a:pPr>
            <a:fld id="{86CB4B4D-7CA3-9044-876B-883B54F8677D}" type="slidenum">
              <a:rPr sz="1344"/>
              <a:pPr lvl="0">
                <a:defRPr sz="1800"/>
              </a:pPr>
              <a:t>9</a:t>
            </a:fld>
            <a:endParaRPr sz="1344"/>
          </a:p>
        </p:txBody>
      </p:sp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400" dirty="0" smtClean="0">
                <a:solidFill>
                  <a:srgbClr val="333399"/>
                </a:solidFill>
              </a:rPr>
              <a:t>Android</a:t>
            </a:r>
            <a:r>
              <a:rPr sz="4400" dirty="0" smtClean="0">
                <a:solidFill>
                  <a:srgbClr val="333399"/>
                </a:solidFill>
              </a:rPr>
              <a:t> </a:t>
            </a:r>
            <a:r>
              <a:rPr sz="4400" dirty="0">
                <a:solidFill>
                  <a:srgbClr val="333399"/>
                </a:solidFill>
              </a:rPr>
              <a:t>Security</a:t>
            </a:r>
          </a:p>
        </p:txBody>
      </p:sp>
      <p:sp>
        <p:nvSpPr>
          <p:cNvPr id="92" name="Shape 9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20841" lvl="0" indent="-320841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400" dirty="0" smtClean="0">
                <a:latin typeface="Times Roman"/>
                <a:ea typeface="Times Roman"/>
                <a:cs typeface="Times Roman"/>
                <a:sym typeface="Times Roman"/>
              </a:rPr>
              <a:t>“</a:t>
            </a:r>
            <a:r>
              <a:rPr lang="en-US" sz="2400" dirty="0" err="1" smtClean="0">
                <a:latin typeface="Times Roman"/>
                <a:ea typeface="Times Roman"/>
                <a:cs typeface="Times Roman"/>
                <a:sym typeface="Times Roman"/>
              </a:rPr>
              <a:t>EASEAndroid</a:t>
            </a:r>
            <a:r>
              <a:rPr lang="en-US" sz="2400" dirty="0" smtClean="0">
                <a:latin typeface="Times Roman"/>
                <a:ea typeface="Times Roman"/>
                <a:cs typeface="Times Roman"/>
                <a:sym typeface="Times Roman"/>
              </a:rPr>
              <a:t>: Automatic Policy Analysis and Refinement for Security Enhanced Android via Large-Scale Semi-Supervised Learning",, </a:t>
            </a:r>
            <a:r>
              <a:rPr lang="en-US" sz="2400" dirty="0" err="1" smtClean="0">
                <a:latin typeface="Times Roman"/>
                <a:ea typeface="Times Roman"/>
                <a:cs typeface="Times Roman"/>
                <a:sym typeface="Times Roman"/>
              </a:rPr>
              <a:t>Usenix</a:t>
            </a:r>
            <a:r>
              <a:rPr lang="en-US" sz="2400" dirty="0" smtClean="0">
                <a:latin typeface="Times Roman"/>
                <a:ea typeface="Times Roman"/>
                <a:cs typeface="Times Roman"/>
                <a:sym typeface="Times Roman"/>
              </a:rPr>
              <a:t> Security 2015.</a:t>
            </a:r>
          </a:p>
          <a:p>
            <a:pPr marL="320841" lvl="0" indent="-320841" defTabSz="457200">
              <a:spcBef>
                <a:spcPts val="0"/>
              </a:spcBef>
              <a:buBlip>
                <a:blip r:embed="rId2"/>
              </a:buBlip>
              <a:defRPr sz="1800"/>
            </a:pPr>
            <a:endParaRPr lang="en-US" sz="24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320841" lvl="0" indent="-320841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400" dirty="0" smtClean="0">
                <a:latin typeface="Times Roman"/>
                <a:ea typeface="Times Roman"/>
                <a:cs typeface="Times Roman"/>
                <a:sym typeface="Times Roman"/>
              </a:rPr>
              <a:t>"Android Permissions </a:t>
            </a:r>
            <a:r>
              <a:rPr lang="en-US" sz="2400" dirty="0" err="1" smtClean="0">
                <a:latin typeface="Times Roman"/>
                <a:ea typeface="Times Roman"/>
                <a:cs typeface="Times Roman"/>
                <a:sym typeface="Times Roman"/>
              </a:rPr>
              <a:t>Remystified</a:t>
            </a:r>
            <a:r>
              <a:rPr lang="en-US" sz="2400" dirty="0" smtClean="0">
                <a:latin typeface="Times Roman"/>
                <a:ea typeface="Times Roman"/>
                <a:cs typeface="Times Roman"/>
                <a:sym typeface="Times Roman"/>
              </a:rPr>
              <a:t>: A Field Study on Contextual Integrity", </a:t>
            </a:r>
            <a:r>
              <a:rPr lang="en-US" sz="2400" dirty="0" err="1" smtClean="0">
                <a:latin typeface="Times Roman"/>
                <a:ea typeface="Times Roman"/>
                <a:cs typeface="Times Roman"/>
                <a:sym typeface="Times Roman"/>
              </a:rPr>
              <a:t>Usenix</a:t>
            </a:r>
            <a:r>
              <a:rPr lang="en-US" sz="2400" dirty="0" smtClean="0">
                <a:latin typeface="Times Roman"/>
                <a:ea typeface="Times Roman"/>
                <a:cs typeface="Times Roman"/>
                <a:sym typeface="Times Roman"/>
              </a:rPr>
              <a:t> Security 2015. </a:t>
            </a:r>
          </a:p>
          <a:p>
            <a:pPr marL="320841" lvl="0" indent="-320841" defTabSz="457200">
              <a:spcBef>
                <a:spcPts val="0"/>
              </a:spcBef>
              <a:buBlip>
                <a:blip r:embed="rId2"/>
              </a:buBlip>
              <a:defRPr sz="1800"/>
            </a:pPr>
            <a:endParaRPr lang="en-US" sz="24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320841" lvl="0" indent="-320841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400" dirty="0" smtClean="0">
                <a:latin typeface="Times Roman"/>
                <a:ea typeface="Times Roman"/>
                <a:cs typeface="Times Roman"/>
                <a:sym typeface="Times Roman"/>
              </a:rPr>
              <a:t>"What the App is That? Deception and Countermeasures in the Android User Interface", S&amp;P 2015.</a:t>
            </a:r>
          </a:p>
          <a:p>
            <a:pPr marL="320841" lvl="0" indent="-320841" defTabSz="457200">
              <a:spcBef>
                <a:spcPts val="0"/>
              </a:spcBef>
              <a:buBlip>
                <a:blip r:embed="rId2"/>
              </a:buBlip>
              <a:defRPr sz="1800"/>
            </a:pPr>
            <a:endParaRPr lang="en-US" sz="2400" dirty="0" smtClean="0">
              <a:latin typeface="Times Roman"/>
              <a:ea typeface="Times Roman"/>
              <a:cs typeface="Times Roman"/>
              <a:sym typeface="Times Roman"/>
            </a:endParaRPr>
          </a:p>
          <a:p>
            <a:pPr marL="320841" lvl="0" indent="-320841" defTabSz="457200">
              <a:spcBef>
                <a:spcPts val="0"/>
              </a:spcBef>
              <a:buBlip>
                <a:blip r:embed="rId2"/>
              </a:buBlip>
              <a:defRPr sz="1800"/>
            </a:pPr>
            <a:r>
              <a:rPr lang="en-US" sz="2400" dirty="0" smtClean="0">
                <a:latin typeface="Times Roman"/>
                <a:ea typeface="Times Roman"/>
                <a:cs typeface="Times Roman"/>
                <a:sym typeface="Times Roman"/>
              </a:rPr>
              <a:t>"Leave Me Alone: App-level Protection Against Runtime Information Gathering on Android", S&amp;P 2015.</a:t>
            </a:r>
            <a:endParaRPr sz="2400" dirty="0">
              <a:latin typeface="Times Roman"/>
              <a:ea typeface="Times Roman"/>
              <a:cs typeface="Times Roman"/>
              <a:sym typeface="Times Roman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4A8"/>
      </a:accent1>
      <a:accent2>
        <a:srgbClr val="FFCF01"/>
      </a:accent2>
      <a:accent3>
        <a:srgbClr val="8F8F8F"/>
      </a:accent3>
      <a:accent4>
        <a:srgbClr val="707070"/>
      </a:accent4>
      <a:accent5>
        <a:srgbClr val="AAEECF"/>
      </a:accent5>
      <a:accent6>
        <a:srgbClr val="E7BC01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E4A8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E4A8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4A8"/>
      </a:accent1>
      <a:accent2>
        <a:srgbClr val="FFCF01"/>
      </a:accent2>
      <a:accent3>
        <a:srgbClr val="8F8F8F"/>
      </a:accent3>
      <a:accent4>
        <a:srgbClr val="707070"/>
      </a:accent4>
      <a:accent5>
        <a:srgbClr val="AAEECF"/>
      </a:accent5>
      <a:accent6>
        <a:srgbClr val="E7BC01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E4A8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E4A8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wm_kun.potx</Template>
  <TotalTime>432</TotalTime>
  <Words>1286</Words>
  <Application>Microsoft Macintosh PowerPoint</Application>
  <PresentationFormat>On-screen Show (4:3)</PresentationFormat>
  <Paragraphs>172</Paragraphs>
  <Slides>21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Default</vt:lpstr>
      <vt:lpstr>Advanced Systems and Network Security</vt:lpstr>
      <vt:lpstr>Topic Area Selection</vt:lpstr>
      <vt:lpstr>Topic Area Selection (Cont)</vt:lpstr>
      <vt:lpstr>Rule of Slides</vt:lpstr>
      <vt:lpstr>Topic Areas</vt:lpstr>
      <vt:lpstr>Operating System Security</vt:lpstr>
      <vt:lpstr>Attacks</vt:lpstr>
      <vt:lpstr>Attacks (Cont)</vt:lpstr>
      <vt:lpstr>Android Security</vt:lpstr>
      <vt:lpstr>Android Security (Cont)</vt:lpstr>
      <vt:lpstr>Hardware Security</vt:lpstr>
      <vt:lpstr>Authentication and Identity</vt:lpstr>
      <vt:lpstr>Password Management</vt:lpstr>
      <vt:lpstr>Web Security</vt:lpstr>
      <vt:lpstr>Web Security (Cont)</vt:lpstr>
      <vt:lpstr>Obfuscation</vt:lpstr>
      <vt:lpstr>Network Security</vt:lpstr>
      <vt:lpstr>Network Security (Cont)</vt:lpstr>
      <vt:lpstr>Privacy and Anonymity</vt:lpstr>
      <vt:lpstr>Honey Encryption</vt:lpstr>
      <vt:lpstr>Misc.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Network Security</dc:title>
  <cp:lastModifiedBy>kun sun</cp:lastModifiedBy>
  <cp:revision>47</cp:revision>
  <dcterms:created xsi:type="dcterms:W3CDTF">2015-08-26T13:36:01Z</dcterms:created>
  <dcterms:modified xsi:type="dcterms:W3CDTF">2015-08-26T13:38:51Z</dcterms:modified>
</cp:coreProperties>
</file>